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omments/modernComment_7FFE5612_38FA435.xml" ContentType="application/vnd.ms-powerpoint.comments+xml"/>
  <Override PartName="/ppt/comments/modernComment_7FFE558D_A75B5FA6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134809759" r:id="rId5"/>
    <p:sldId id="2134809774" r:id="rId6"/>
    <p:sldId id="2147374468" r:id="rId7"/>
    <p:sldId id="2147374475" r:id="rId8"/>
    <p:sldId id="2147374610" r:id="rId9"/>
    <p:sldId id="2147374611" r:id="rId10"/>
    <p:sldId id="2147374476" r:id="rId11"/>
    <p:sldId id="2147374469" r:id="rId12"/>
    <p:sldId id="2147374477" r:id="rId13"/>
    <p:sldId id="2147374474" r:id="rId14"/>
    <p:sldId id="2134809888" r:id="rId15"/>
    <p:sldId id="214737461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6026803-E399-1D0F-5724-A34B5BE1649E}" name="Eve Chalifour" initials="EC" userId="Eve Chalifour" providerId="None"/>
  <p188:author id="{62D7897E-DB2F-8805-D947-1B5A492041B1}" name="Edgar WABYONA" initials="EW" userId="S::edgar.wabyona@wfp.org::40e95b09-a028-454d-bf7e-c3d8cebbedca" providerId="AD"/>
  <p188:author id="{7B4011F6-C5B7-A759-CD9B-DB1275BEB093}" name="Eve CHALIFOUR" initials="" userId="S::eve.chalifour@wfp.org::8e56e94a-3985-474c-904d-6a41420defc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B87A"/>
    <a:srgbClr val="FFFFFF"/>
    <a:srgbClr val="85B7DF"/>
    <a:srgbClr val="396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FEF6CC-0787-475D-B9B4-9DFD5EE81020}" v="15" dt="2026-04-09T12:08:20.8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342" y="3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e CHALIFOUR" userId="8e56e94a-3985-474c-904d-6a41420defc1" providerId="ADAL" clId="{22D2820B-C040-45E2-A556-8F663A2CFA6E}"/>
    <pc:docChg chg="undo redo custSel addSld delSld modSld">
      <pc:chgData name="Eve CHALIFOUR" userId="8e56e94a-3985-474c-904d-6a41420defc1" providerId="ADAL" clId="{22D2820B-C040-45E2-A556-8F663A2CFA6E}" dt="2026-04-09T12:09:41.439" v="967" actId="207"/>
      <pc:docMkLst>
        <pc:docMk/>
      </pc:docMkLst>
      <pc:sldChg chg="modSp mod">
        <pc:chgData name="Eve CHALIFOUR" userId="8e56e94a-3985-474c-904d-6a41420defc1" providerId="ADAL" clId="{22D2820B-C040-45E2-A556-8F663A2CFA6E}" dt="2026-03-26T09:33:49.601" v="122" actId="13926"/>
        <pc:sldMkLst>
          <pc:docMk/>
          <pc:sldMk cId="1472955817" sldId="2134809759"/>
        </pc:sldMkLst>
        <pc:spChg chg="mod">
          <ac:chgData name="Eve CHALIFOUR" userId="8e56e94a-3985-474c-904d-6a41420defc1" providerId="ADAL" clId="{22D2820B-C040-45E2-A556-8F663A2CFA6E}" dt="2026-03-26T09:33:46.953" v="121" actId="13926"/>
          <ac:spMkLst>
            <pc:docMk/>
            <pc:sldMk cId="1472955817" sldId="2134809759"/>
            <ac:spMk id="9" creationId="{1A015D9C-C9D3-D64F-ADA5-742B12AEEA7C}"/>
          </ac:spMkLst>
        </pc:spChg>
        <pc:spChg chg="mod">
          <ac:chgData name="Eve CHALIFOUR" userId="8e56e94a-3985-474c-904d-6a41420defc1" providerId="ADAL" clId="{22D2820B-C040-45E2-A556-8F663A2CFA6E}" dt="2026-03-26T09:33:49.601" v="122" actId="13926"/>
          <ac:spMkLst>
            <pc:docMk/>
            <pc:sldMk cId="1472955817" sldId="2134809759"/>
            <ac:spMk id="12" creationId="{52D83F10-A12A-DC43-92D2-9708578359F6}"/>
          </ac:spMkLst>
        </pc:spChg>
      </pc:sldChg>
      <pc:sldChg chg="modSp mod">
        <pc:chgData name="Eve CHALIFOUR" userId="8e56e94a-3985-474c-904d-6a41420defc1" providerId="ADAL" clId="{22D2820B-C040-45E2-A556-8F663A2CFA6E}" dt="2026-03-26T09:33:56.212" v="123" actId="13926"/>
        <pc:sldMkLst>
          <pc:docMk/>
          <pc:sldMk cId="1050151842" sldId="2134809774"/>
        </pc:sldMkLst>
        <pc:graphicFrameChg chg="modGraphic">
          <ac:chgData name="Eve CHALIFOUR" userId="8e56e94a-3985-474c-904d-6a41420defc1" providerId="ADAL" clId="{22D2820B-C040-45E2-A556-8F663A2CFA6E}" dt="2026-03-26T09:33:56.212" v="123" actId="13926"/>
          <ac:graphicFrameMkLst>
            <pc:docMk/>
            <pc:sldMk cId="1050151842" sldId="2134809774"/>
            <ac:graphicFrameMk id="5" creationId="{8DC4AB78-E0EA-4936-8D89-91835171D43C}"/>
          </ac:graphicFrameMkLst>
        </pc:graphicFrameChg>
      </pc:sldChg>
      <pc:sldChg chg="modSp mod">
        <pc:chgData name="Eve CHALIFOUR" userId="8e56e94a-3985-474c-904d-6a41420defc1" providerId="ADAL" clId="{22D2820B-C040-45E2-A556-8F663A2CFA6E}" dt="2026-04-09T12:07:08.142" v="932" actId="2084"/>
        <pc:sldMkLst>
          <pc:docMk/>
          <pc:sldMk cId="3253063626" sldId="2134809888"/>
        </pc:sldMkLst>
        <pc:graphicFrameChg chg="mod modGraphic">
          <ac:chgData name="Eve CHALIFOUR" userId="8e56e94a-3985-474c-904d-6a41420defc1" providerId="ADAL" clId="{22D2820B-C040-45E2-A556-8F663A2CFA6E}" dt="2026-04-09T12:07:08.142" v="932" actId="2084"/>
          <ac:graphicFrameMkLst>
            <pc:docMk/>
            <pc:sldMk cId="3253063626" sldId="2134809888"/>
            <ac:graphicFrameMk id="3" creationId="{90907FDB-8C17-E50C-B108-510C27CB9B5B}"/>
          </ac:graphicFrameMkLst>
        </pc:graphicFrameChg>
      </pc:sldChg>
      <pc:sldChg chg="addSp delSp modSp mod">
        <pc:chgData name="Eve CHALIFOUR" userId="8e56e94a-3985-474c-904d-6a41420defc1" providerId="ADAL" clId="{22D2820B-C040-45E2-A556-8F663A2CFA6E}" dt="2026-04-09T12:09:41.439" v="967" actId="207"/>
        <pc:sldMkLst>
          <pc:docMk/>
          <pc:sldMk cId="59745333" sldId="2147374610"/>
        </pc:sldMkLst>
        <pc:spChg chg="mod">
          <ac:chgData name="Eve CHALIFOUR" userId="8e56e94a-3985-474c-904d-6a41420defc1" providerId="ADAL" clId="{22D2820B-C040-45E2-A556-8F663A2CFA6E}" dt="2026-04-09T12:09:41.439" v="967" actId="207"/>
          <ac:spMkLst>
            <pc:docMk/>
            <pc:sldMk cId="59745333" sldId="2147374610"/>
            <ac:spMk id="12" creationId="{A4EB7346-770B-AFD0-A608-0C9330E7F14A}"/>
          </ac:spMkLst>
        </pc:spChg>
        <pc:spChg chg="add del mod">
          <ac:chgData name="Eve CHALIFOUR" userId="8e56e94a-3985-474c-904d-6a41420defc1" providerId="ADAL" clId="{22D2820B-C040-45E2-A556-8F663A2CFA6E}" dt="2026-04-09T12:03:55.550" v="762" actId="478"/>
          <ac:spMkLst>
            <pc:docMk/>
            <pc:sldMk cId="59745333" sldId="2147374610"/>
            <ac:spMk id="25" creationId="{990970DF-A45F-9717-2485-A45996B9E576}"/>
          </ac:spMkLst>
        </pc:spChg>
        <pc:spChg chg="add del mod">
          <ac:chgData name="Eve CHALIFOUR" userId="8e56e94a-3985-474c-904d-6a41420defc1" providerId="ADAL" clId="{22D2820B-C040-45E2-A556-8F663A2CFA6E}" dt="2026-04-09T12:03:55.550" v="762" actId="478"/>
          <ac:spMkLst>
            <pc:docMk/>
            <pc:sldMk cId="59745333" sldId="2147374610"/>
            <ac:spMk id="27" creationId="{184CC8FD-476D-E439-C361-B557747CB4C6}"/>
          </ac:spMkLst>
        </pc:spChg>
        <pc:spChg chg="add del mod">
          <ac:chgData name="Eve CHALIFOUR" userId="8e56e94a-3985-474c-904d-6a41420defc1" providerId="ADAL" clId="{22D2820B-C040-45E2-A556-8F663A2CFA6E}" dt="2026-04-09T12:04:04.057" v="764" actId="14100"/>
          <ac:spMkLst>
            <pc:docMk/>
            <pc:sldMk cId="59745333" sldId="2147374610"/>
            <ac:spMk id="75" creationId="{B0C1CD53-4C18-9B64-49B4-E5F6568A1021}"/>
          </ac:spMkLst>
        </pc:spChg>
        <pc:spChg chg="add del mod">
          <ac:chgData name="Eve CHALIFOUR" userId="8e56e94a-3985-474c-904d-6a41420defc1" providerId="ADAL" clId="{22D2820B-C040-45E2-A556-8F663A2CFA6E}" dt="2026-04-09T12:04:06.676" v="765" actId="1076"/>
          <ac:spMkLst>
            <pc:docMk/>
            <pc:sldMk cId="59745333" sldId="2147374610"/>
            <ac:spMk id="84" creationId="{8A4A38DA-AFDD-27D5-36F4-33FBAFB8F02E}"/>
          </ac:spMkLst>
        </pc:spChg>
        <pc:spChg chg="mod">
          <ac:chgData name="Eve CHALIFOUR" userId="8e56e94a-3985-474c-904d-6a41420defc1" providerId="ADAL" clId="{22D2820B-C040-45E2-A556-8F663A2CFA6E}" dt="2026-04-09T12:03:48.986" v="752" actId="1076"/>
          <ac:spMkLst>
            <pc:docMk/>
            <pc:sldMk cId="59745333" sldId="2147374610"/>
            <ac:spMk id="86" creationId="{2C31642A-EFBB-82F7-54B7-7CAE34FC3C4E}"/>
          </ac:spMkLst>
        </pc:spChg>
        <pc:spChg chg="mod">
          <ac:chgData name="Eve CHALIFOUR" userId="8e56e94a-3985-474c-904d-6a41420defc1" providerId="ADAL" clId="{22D2820B-C040-45E2-A556-8F663A2CFA6E}" dt="2026-04-09T12:03:48.986" v="752" actId="1076"/>
          <ac:spMkLst>
            <pc:docMk/>
            <pc:sldMk cId="59745333" sldId="2147374610"/>
            <ac:spMk id="88" creationId="{123F499F-DC2A-E209-C5A4-F97B1386D0A1}"/>
          </ac:spMkLst>
        </pc:spChg>
        <pc:graphicFrameChg chg="add del mod">
          <ac:chgData name="Eve CHALIFOUR" userId="8e56e94a-3985-474c-904d-6a41420defc1" providerId="ADAL" clId="{22D2820B-C040-45E2-A556-8F663A2CFA6E}" dt="2026-04-09T12:03:57.080" v="763" actId="478"/>
          <ac:graphicFrameMkLst>
            <pc:docMk/>
            <pc:sldMk cId="59745333" sldId="2147374610"/>
            <ac:graphicFrameMk id="23" creationId="{69CF5C8A-53F2-1E81-9AC8-54D2250CA061}"/>
          </ac:graphicFrameMkLst>
        </pc:graphicFrameChg>
        <pc:cxnChg chg="add del mod">
          <ac:chgData name="Eve CHALIFOUR" userId="8e56e94a-3985-474c-904d-6a41420defc1" providerId="ADAL" clId="{22D2820B-C040-45E2-A556-8F663A2CFA6E}" dt="2026-04-09T12:03:55.550" v="762" actId="478"/>
          <ac:cxnSpMkLst>
            <pc:docMk/>
            <pc:sldMk cId="59745333" sldId="2147374610"/>
            <ac:cxnSpMk id="24" creationId="{568B4229-9431-1EC0-250D-927A6FF7DA6E}"/>
          </ac:cxnSpMkLst>
        </pc:cxnChg>
        <pc:cxnChg chg="add del mod">
          <ac:chgData name="Eve CHALIFOUR" userId="8e56e94a-3985-474c-904d-6a41420defc1" providerId="ADAL" clId="{22D2820B-C040-45E2-A556-8F663A2CFA6E}" dt="2026-04-09T12:03:55.550" v="762" actId="478"/>
          <ac:cxnSpMkLst>
            <pc:docMk/>
            <pc:sldMk cId="59745333" sldId="2147374610"/>
            <ac:cxnSpMk id="26" creationId="{CE50CAF9-7961-3B31-985A-52119643C33F}"/>
          </ac:cxnSpMkLst>
        </pc:cxnChg>
      </pc:sldChg>
      <pc:sldChg chg="addSp delSp modSp add mod modShow">
        <pc:chgData name="Eve CHALIFOUR" userId="8e56e94a-3985-474c-904d-6a41420defc1" providerId="ADAL" clId="{22D2820B-C040-45E2-A556-8F663A2CFA6E}" dt="2026-04-09T12:09:13.547" v="966" actId="729"/>
        <pc:sldMkLst>
          <pc:docMk/>
          <pc:sldMk cId="1173657022" sldId="2147374612"/>
        </pc:sldMkLst>
        <pc:spChg chg="add del mod">
          <ac:chgData name="Eve CHALIFOUR" userId="8e56e94a-3985-474c-904d-6a41420defc1" providerId="ADAL" clId="{22D2820B-C040-45E2-A556-8F663A2CFA6E}" dt="2026-04-09T12:04:45.406" v="812" actId="478"/>
          <ac:spMkLst>
            <pc:docMk/>
            <pc:sldMk cId="1173657022" sldId="2147374612"/>
            <ac:spMk id="2" creationId="{F1A4E2B5-ADB6-E860-0614-70D2F9D8507D}"/>
          </ac:spMkLst>
        </pc:spChg>
        <pc:spChg chg="add mod">
          <ac:chgData name="Eve CHALIFOUR" userId="8e56e94a-3985-474c-904d-6a41420defc1" providerId="ADAL" clId="{22D2820B-C040-45E2-A556-8F663A2CFA6E}" dt="2026-04-09T12:07:37.748" v="944" actId="113"/>
          <ac:spMkLst>
            <pc:docMk/>
            <pc:sldMk cId="1173657022" sldId="2147374612"/>
            <ac:spMk id="5" creationId="{6BF80871-CBE5-0037-5F37-AFC42A48BCF4}"/>
          </ac:spMkLst>
        </pc:spChg>
        <pc:spChg chg="mod">
          <ac:chgData name="Eve CHALIFOUR" userId="8e56e94a-3985-474c-904d-6a41420defc1" providerId="ADAL" clId="{22D2820B-C040-45E2-A556-8F663A2CFA6E}" dt="2026-04-09T12:04:35.577" v="809" actId="20577"/>
          <ac:spMkLst>
            <pc:docMk/>
            <pc:sldMk cId="1173657022" sldId="2147374612"/>
            <ac:spMk id="7" creationId="{D1661B82-0B2B-550E-6E08-0A4CED526E3E}"/>
          </ac:spMkLst>
        </pc:spChg>
        <pc:spChg chg="add mod">
          <ac:chgData name="Eve CHALIFOUR" userId="8e56e94a-3985-474c-904d-6a41420defc1" providerId="ADAL" clId="{22D2820B-C040-45E2-A556-8F663A2CFA6E}" dt="2026-04-09T12:07:49.803" v="949" actId="114"/>
          <ac:spMkLst>
            <pc:docMk/>
            <pc:sldMk cId="1173657022" sldId="2147374612"/>
            <ac:spMk id="10" creationId="{72FB00F0-0036-3A30-0FEA-FD8CE0AE73A0}"/>
          </ac:spMkLst>
        </pc:spChg>
        <pc:spChg chg="add mod">
          <ac:chgData name="Eve CHALIFOUR" userId="8e56e94a-3985-474c-904d-6a41420defc1" providerId="ADAL" clId="{22D2820B-C040-45E2-A556-8F663A2CFA6E}" dt="2026-04-09T12:08:46.741" v="964" actId="14100"/>
          <ac:spMkLst>
            <pc:docMk/>
            <pc:sldMk cId="1173657022" sldId="2147374612"/>
            <ac:spMk id="15" creationId="{425B105D-6A46-C948-6BD8-A1C39871474B}"/>
          </ac:spMkLst>
        </pc:spChg>
        <pc:graphicFrameChg chg="del">
          <ac:chgData name="Eve CHALIFOUR" userId="8e56e94a-3985-474c-904d-6a41420defc1" providerId="ADAL" clId="{22D2820B-C040-45E2-A556-8F663A2CFA6E}" dt="2026-04-09T12:04:30.135" v="787" actId="478"/>
          <ac:graphicFrameMkLst>
            <pc:docMk/>
            <pc:sldMk cId="1173657022" sldId="2147374612"/>
            <ac:graphicFrameMk id="3" creationId="{E8C95787-944C-1579-EC00-BDB4842F9CE0}"/>
          </ac:graphicFrameMkLst>
        </pc:graphicFrameChg>
        <pc:picChg chg="add del mod">
          <ac:chgData name="Eve CHALIFOUR" userId="8e56e94a-3985-474c-904d-6a41420defc1" providerId="ADAL" clId="{22D2820B-C040-45E2-A556-8F663A2CFA6E}" dt="2026-04-09T12:06:56.255" v="916" actId="478"/>
          <ac:picMkLst>
            <pc:docMk/>
            <pc:sldMk cId="1173657022" sldId="2147374612"/>
            <ac:picMk id="8" creationId="{854110CD-5A41-8D34-8DBD-92829906F679}"/>
          </ac:picMkLst>
        </pc:picChg>
        <pc:picChg chg="add mod">
          <ac:chgData name="Eve CHALIFOUR" userId="8e56e94a-3985-474c-904d-6a41420defc1" providerId="ADAL" clId="{22D2820B-C040-45E2-A556-8F663A2CFA6E}" dt="2026-04-09T12:07:17.824" v="935" actId="1076"/>
          <ac:picMkLst>
            <pc:docMk/>
            <pc:sldMk cId="1173657022" sldId="2147374612"/>
            <ac:picMk id="12" creationId="{3F97A07B-EABE-8931-E4FB-06825879DE40}"/>
          </ac:picMkLst>
        </pc:picChg>
        <pc:cxnChg chg="add mod">
          <ac:chgData name="Eve CHALIFOUR" userId="8e56e94a-3985-474c-904d-6a41420defc1" providerId="ADAL" clId="{22D2820B-C040-45E2-A556-8F663A2CFA6E}" dt="2026-04-09T12:08:12.175" v="954" actId="208"/>
          <ac:cxnSpMkLst>
            <pc:docMk/>
            <pc:sldMk cId="1173657022" sldId="2147374612"/>
            <ac:cxnSpMk id="17" creationId="{BE1D408C-6578-0262-38A0-42A9DCEEF134}"/>
          </ac:cxnSpMkLst>
        </pc:cxnChg>
        <pc:cxnChg chg="add mod">
          <ac:chgData name="Eve CHALIFOUR" userId="8e56e94a-3985-474c-904d-6a41420defc1" providerId="ADAL" clId="{22D2820B-C040-45E2-A556-8F663A2CFA6E}" dt="2026-04-09T12:08:15.905" v="955" actId="14100"/>
          <ac:cxnSpMkLst>
            <pc:docMk/>
            <pc:sldMk cId="1173657022" sldId="2147374612"/>
            <ac:cxnSpMk id="18" creationId="{8DB196C9-11FD-0EC1-B97A-8ADEFA32A3B8}"/>
          </ac:cxnSpMkLst>
        </pc:cxnChg>
        <pc:cxnChg chg="add mod">
          <ac:chgData name="Eve CHALIFOUR" userId="8e56e94a-3985-474c-904d-6a41420defc1" providerId="ADAL" clId="{22D2820B-C040-45E2-A556-8F663A2CFA6E}" dt="2026-04-09T12:08:50.583" v="965" actId="14100"/>
          <ac:cxnSpMkLst>
            <pc:docMk/>
            <pc:sldMk cId="1173657022" sldId="2147374612"/>
            <ac:cxnSpMk id="22" creationId="{8F7A00DB-6AB2-ED83-A85B-9F84833C9B9F}"/>
          </ac:cxnSpMkLst>
        </pc:cxnChg>
      </pc:sldChg>
    </pc:docChg>
  </pc:docChgLst>
</pc:chgInfo>
</file>

<file path=ppt/comments/modernComment_7FFE558D_A75B5FA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C7C8919-1FB8-454A-8D61-CE1A2CE279BB}" authorId="{26026803-E399-1D0F-5724-A34B5BE1649E}" created="2026-03-26T09:34:15.921">
    <pc:sldMkLst xmlns:pc="http://schemas.microsoft.com/office/powerpoint/2013/main/command">
      <pc:docMk/>
      <pc:sldMk cId="2807783334" sldId="2147374477"/>
    </pc:sldMkLst>
    <p188:txBody>
      <a:bodyPr/>
      <a:lstStyle/>
      <a:p>
        <a:r>
          <a:rPr lang="en-US"/>
          <a:t>Adapt to the CO context</a:t>
        </a:r>
      </a:p>
    </p188:txBody>
  </p188:cm>
</p188:cmLst>
</file>

<file path=ppt/comments/modernComment_7FFE5612_38FA43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74355CD-2EF4-40E4-BE0E-C2098BE00694}" authorId="{26026803-E399-1D0F-5724-A34B5BE1649E}" created="2026-03-26T09:33:37.451">
    <pc:sldMkLst xmlns:pc="http://schemas.microsoft.com/office/powerpoint/2013/main/command">
      <pc:docMk/>
      <pc:sldMk cId="59745333" sldId="2147374610"/>
    </pc:sldMkLst>
    <p188:replyLst/>
    <p188:txBody>
      <a:bodyPr/>
      <a:lstStyle/>
      <a:p>
        <a:r>
          <a:rPr lang="en-US"/>
          <a:t>Adapt the list of benchmarks achieved, in progress or not in place to the Country Office situation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386B7-58B1-4005-BC52-6CE14BF4651F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0017B-9732-48C3-A9BE-3991EE996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20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D611F2-54BB-4732-BC5D-3431D2E80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4178" y="463233"/>
            <a:ext cx="11363961" cy="359727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>
                <a:solidFill>
                  <a:srgbClr val="0080C3"/>
                </a:solidFill>
                <a:latin typeface="+mj-lt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D07CCB-5AC6-4DED-A705-B40390F63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503913"/>
            <a:ext cx="1811975" cy="438837"/>
          </a:xfrm>
          <a:prstGeom prst="rect">
            <a:avLst/>
          </a:prstGeom>
          <a:solidFill>
            <a:srgbClr val="DDDDDD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7BE24F8-CA26-4EC6-BB7A-A446B930E0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892175"/>
            <a:ext cx="11328400" cy="267335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0080C3"/>
                </a:solidFill>
                <a:latin typeface="+mn-lt"/>
              </a:defRPr>
            </a:lvl1pPr>
          </a:lstStyle>
          <a:p>
            <a:pPr lvl="0"/>
            <a:r>
              <a:rPr lang="en-US"/>
              <a:t>Slide Subtitle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44E2DCC-3653-4ADC-81AD-187717F313F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4038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500"/>
            </a:lvl1pPr>
          </a:lstStyle>
          <a:p>
            <a:pPr lvl="0"/>
            <a:r>
              <a:rPr lang="en-US"/>
              <a:t>Delete</a:t>
            </a:r>
          </a:p>
          <a:p>
            <a:pPr lvl="0"/>
            <a:r>
              <a:rPr lang="en-US"/>
              <a:t>later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AB90B90D-E265-4C47-9BCD-FA47B1EBFF2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788140" y="0"/>
            <a:ext cx="4038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500"/>
            </a:lvl1pPr>
          </a:lstStyle>
          <a:p>
            <a:pPr lvl="0"/>
            <a:r>
              <a:rPr lang="en-US"/>
              <a:t>Delete</a:t>
            </a:r>
          </a:p>
          <a:p>
            <a:pPr lvl="0"/>
            <a:r>
              <a:rPr lang="en-US"/>
              <a:t>later</a:t>
            </a:r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687A2393-41A7-4854-9878-6E6733F88E1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03860" y="0"/>
            <a:ext cx="11366499" cy="4632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800"/>
            </a:lvl1pPr>
          </a:lstStyle>
          <a:p>
            <a:pPr lvl="0"/>
            <a:r>
              <a:rPr lang="en-US"/>
              <a:t>Ruler – delete when finalizing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C7475205-46DC-437A-BCFC-06E665951C4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6" y="6599236"/>
            <a:ext cx="9902824" cy="2333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Notes/Source: Delete if not needed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5B52B291-B72B-4EAB-92B1-D2D5FD030E4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342881" y="6599236"/>
            <a:ext cx="1445257" cy="2333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Slide #(Delete if not needed</a:t>
            </a:r>
          </a:p>
        </p:txBody>
      </p:sp>
    </p:spTree>
    <p:extLst>
      <p:ext uri="{BB962C8B-B14F-4D97-AF65-F5344CB8AC3E}">
        <p14:creationId xmlns:p14="http://schemas.microsoft.com/office/powerpoint/2010/main" val="3288693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genda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2">
            <a:extLst>
              <a:ext uri="{FF2B5EF4-FFF2-40B4-BE49-F238E27FC236}">
                <a16:creationId xmlns:a16="http://schemas.microsoft.com/office/drawing/2014/main" id="{11364308-DBD6-4A39-97FB-3543AEC552B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1641" y="6573520"/>
            <a:ext cx="11366499" cy="2673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800"/>
            </a:lvl1pPr>
          </a:lstStyle>
          <a:p>
            <a:pPr lvl="0"/>
            <a:r>
              <a:rPr lang="en-US"/>
              <a:t>Ruler – delete when finalizing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D07CCB-5AC6-4DED-A705-B40390F63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503913"/>
            <a:ext cx="1811975" cy="438837"/>
          </a:xfrm>
          <a:prstGeom prst="rect">
            <a:avLst/>
          </a:prstGeom>
          <a:solidFill>
            <a:srgbClr val="DDDDDD"/>
          </a:solidFill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44E2DCC-3653-4ADC-81AD-187717F313F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4038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500"/>
            </a:lvl1pPr>
          </a:lstStyle>
          <a:p>
            <a:pPr lvl="0"/>
            <a:r>
              <a:rPr lang="en-US"/>
              <a:t>Delete</a:t>
            </a:r>
          </a:p>
          <a:p>
            <a:pPr lvl="0"/>
            <a:r>
              <a:rPr lang="en-US"/>
              <a:t>later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AB90B90D-E265-4C47-9BCD-FA47B1EBFF2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788140" y="0"/>
            <a:ext cx="4038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500"/>
            </a:lvl1pPr>
          </a:lstStyle>
          <a:p>
            <a:pPr lvl="0"/>
            <a:r>
              <a:rPr lang="en-US"/>
              <a:t>Delete</a:t>
            </a:r>
          </a:p>
          <a:p>
            <a:pPr lvl="0"/>
            <a:r>
              <a:rPr lang="en-US"/>
              <a:t>later</a:t>
            </a:r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687A2393-41A7-4854-9878-6E6733F88E1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03860" y="0"/>
            <a:ext cx="11366499" cy="4632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800"/>
            </a:lvl1pPr>
          </a:lstStyle>
          <a:p>
            <a:pPr lvl="0"/>
            <a:r>
              <a:rPr lang="en-US"/>
              <a:t>Ruler – delete when finalizing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AF30F715-3D8D-41CA-8893-174F859B53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6" y="6332854"/>
            <a:ext cx="9902824" cy="2333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Notes/Source: Delete if not needed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785DB7B4-3DC4-41D7-A29F-E419F9B81F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342881" y="6332854"/>
            <a:ext cx="1445257" cy="2333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Slide #(Delete if not needed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4E568E-92E2-44DE-AC7C-BD937AE0913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21641" y="643499"/>
            <a:ext cx="5235472" cy="55710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29FE7B-3EBA-4544-961A-ACC7CF55D06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96000" y="977900"/>
            <a:ext cx="438887" cy="4635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rgbClr val="0080C3"/>
                </a:solidFill>
                <a:latin typeface="+mj-lt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75E73030-855F-4252-8B55-A67ACA890E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96000" y="1850519"/>
            <a:ext cx="438887" cy="4635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rgbClr val="0080C3"/>
                </a:solidFill>
                <a:latin typeface="+mj-lt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1A35A4DF-D729-4AEF-AC7D-A6CBD792FF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2723138"/>
            <a:ext cx="438887" cy="4635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rgbClr val="0080C3"/>
                </a:solidFill>
                <a:latin typeface="+mj-lt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DAF9709C-E2E7-4B67-A23B-B8890533620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96000" y="3595757"/>
            <a:ext cx="438887" cy="4635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rgbClr val="0080C3"/>
                </a:solidFill>
                <a:latin typeface="+mj-lt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48678042-E3FA-438C-A46D-21158E3FD0D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96000" y="4468376"/>
            <a:ext cx="438887" cy="4635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rgbClr val="0080C3"/>
                </a:solidFill>
                <a:latin typeface="+mj-lt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0A55FE68-B17B-4334-A96E-6DDF5B38B51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96000" y="5340995"/>
            <a:ext cx="438887" cy="4635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rgbClr val="0080C3"/>
                </a:solidFill>
                <a:latin typeface="+mj-lt"/>
              </a:defRPr>
            </a:lvl1pPr>
          </a:lstStyle>
          <a:p>
            <a:pPr lvl="0"/>
            <a:r>
              <a:rPr lang="en-US"/>
              <a:t>06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9BDDCAC7-942E-4B12-8C36-271C011F1B6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00709" y="975835"/>
            <a:ext cx="4503891" cy="4635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rgbClr val="0080C3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Insert agenda item here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7A1DEF50-BE74-441C-9DCA-FFF56527850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900709" y="1848454"/>
            <a:ext cx="4503891" cy="4635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rgbClr val="0080C3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Insert agenda item here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7AF08F62-F4AD-4B54-BE8E-49347A421B6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900709" y="2721073"/>
            <a:ext cx="4503891" cy="4635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rgbClr val="0080C3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Insert agenda item here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C1932158-4F59-486B-9D88-418AA29F06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00709" y="3593692"/>
            <a:ext cx="4503891" cy="4635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rgbClr val="0080C3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Insert agenda item here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D7EA1016-BDE0-47EB-A787-2BD9CD24498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00709" y="4466311"/>
            <a:ext cx="4503891" cy="4635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rgbClr val="0080C3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Insert agenda item here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A67D5AE3-D9A6-4686-B3D5-0B1C0FCD956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00709" y="5338930"/>
            <a:ext cx="4503891" cy="4635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rgbClr val="0080C3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Insert agenda item here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B6666E5B-89DB-46AF-851E-802A8F1E050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30400" y="-535624"/>
            <a:ext cx="10261600" cy="433388"/>
          </a:xfrm>
          <a:prstGeom prst="rect">
            <a:avLst/>
          </a:prstGeom>
          <a:solidFill>
            <a:srgbClr val="FFE89F"/>
          </a:solidFill>
        </p:spPr>
        <p:txBody>
          <a:bodyPr/>
          <a:lstStyle>
            <a:lvl1pPr>
              <a:defRPr/>
            </a:lvl1pPr>
          </a:lstStyle>
          <a:p>
            <a:r>
              <a:rPr lang="en-US" sz="12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Feel free to change the </a:t>
            </a:r>
            <a:r>
              <a:rPr lang="en-US" sz="120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any of the WFP Corporate </a:t>
            </a:r>
            <a:r>
              <a:rPr lang="en-US" sz="120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(see box to the left), also the gray boxes are to just mark borders, please delete these when finalizing. Find a link to pre-selected photos in the instructions slide (1)</a:t>
            </a:r>
            <a:endParaRPr lang="en-US" sz="1200" b="1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262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D42945-10C2-4BE6-ABF1-32B7DBDCC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503913"/>
            <a:ext cx="1811975" cy="438837"/>
          </a:xfrm>
          <a:prstGeom prst="rect">
            <a:avLst/>
          </a:prstGeom>
          <a:solidFill>
            <a:srgbClr val="DDDDDD"/>
          </a:solidFill>
        </p:spPr>
      </p:pic>
    </p:spTree>
    <p:extLst>
      <p:ext uri="{BB962C8B-B14F-4D97-AF65-F5344CB8AC3E}">
        <p14:creationId xmlns:p14="http://schemas.microsoft.com/office/powerpoint/2010/main" val="7592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94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8334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pty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116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3857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_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853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_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2733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63591BB-DB01-D043-A519-067963333E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0232" y="643259"/>
            <a:ext cx="991329" cy="264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10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half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93F04ED-29AD-4A7B-8D5B-62E2AC379F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0232" y="3488059"/>
            <a:ext cx="991329" cy="26482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D42945-10C2-4BE6-ABF1-32B7DBDCC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-503913"/>
            <a:ext cx="1811975" cy="438837"/>
          </a:xfrm>
          <a:prstGeom prst="rect">
            <a:avLst/>
          </a:prstGeom>
          <a:solidFill>
            <a:srgbClr val="DDDDDD"/>
          </a:solidFill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5D46A31-CC04-42E5-AB51-D423FFA4AB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6609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22E9046-A56D-4913-9F57-A85423E10E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439" y="4939191"/>
            <a:ext cx="9520842" cy="420209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>
                <a:solidFill>
                  <a:srgbClr val="0080C3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34AAA12-3FBE-4A2D-8AA5-8A0AC7ADB2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438" y="5422901"/>
            <a:ext cx="9520842" cy="2667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0080C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2F610A7-DE28-44B3-B8C3-0349AA182A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438" y="6099812"/>
            <a:ext cx="9520842" cy="186688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Year Month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B4A63E9-D34A-4C23-9224-BA5BDC6D24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30400" y="-535624"/>
            <a:ext cx="10261600" cy="433388"/>
          </a:xfrm>
          <a:prstGeom prst="rect">
            <a:avLst/>
          </a:prstGeom>
          <a:solidFill>
            <a:srgbClr val="FFE89F"/>
          </a:solidFill>
        </p:spPr>
        <p:txBody>
          <a:bodyPr/>
          <a:lstStyle>
            <a:lvl1pPr>
              <a:defRPr/>
            </a:lvl1pPr>
          </a:lstStyle>
          <a:p>
            <a:r>
              <a:rPr lang="en-US" sz="12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Feel free to change the </a:t>
            </a:r>
            <a:r>
              <a:rPr lang="en-US" sz="120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any of the WFP Corporate </a:t>
            </a:r>
            <a:r>
              <a:rPr lang="en-US" sz="120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(see box to the left). See the instruction slide to find the link to pre-selected photos you can choose from</a:t>
            </a:r>
            <a:endParaRPr lang="en-US" sz="1200" b="1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54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5D46A31-CC04-42E5-AB51-D423FFA4AB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D42945-10C2-4BE6-ABF1-32B7DBDCC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503913"/>
            <a:ext cx="1811975" cy="438837"/>
          </a:xfrm>
          <a:prstGeom prst="rect">
            <a:avLst/>
          </a:prstGeom>
          <a:solidFill>
            <a:srgbClr val="DDDDDD"/>
          </a:solidFill>
        </p:spPr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2F610A7-DE28-44B3-B8C3-0349AA182A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438" y="6099812"/>
            <a:ext cx="9520842" cy="173988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Year Month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1A6FDDB-6BD3-44B3-B2F9-403D74E7928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438" y="2640177"/>
            <a:ext cx="9414162" cy="616585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>
                <a:solidFill>
                  <a:srgbClr val="0080C3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9297B639-CAAF-4AE4-9827-74BE197D97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438" y="3294863"/>
            <a:ext cx="9414162" cy="412444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>
                <a:solidFill>
                  <a:srgbClr val="0080C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Presentation Subtitle</a:t>
            </a:r>
          </a:p>
        </p:txBody>
      </p:sp>
      <p:pic>
        <p:nvPicPr>
          <p:cNvPr id="15" name="Picture 14" descr="Logo. World Food Programme. Saving Lives. Changing Lives.">
            <a:extLst>
              <a:ext uri="{FF2B5EF4-FFF2-40B4-BE49-F238E27FC236}">
                <a16:creationId xmlns:a16="http://schemas.microsoft.com/office/drawing/2014/main" id="{F0D1FCCB-D861-4208-9FFB-E806B4765B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80232" y="643259"/>
            <a:ext cx="991329" cy="2648265"/>
          </a:xfrm>
          <a:prstGeom prst="rect">
            <a:avLst/>
          </a:prstGeom>
        </p:spPr>
      </p:pic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F8B35B4-2A89-4F48-8316-B434FA27B0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30400" y="-535624"/>
            <a:ext cx="10261600" cy="433388"/>
          </a:xfrm>
          <a:prstGeom prst="rect">
            <a:avLst/>
          </a:prstGeom>
          <a:solidFill>
            <a:srgbClr val="FFE89F"/>
          </a:solidFill>
        </p:spPr>
        <p:txBody>
          <a:bodyPr/>
          <a:lstStyle>
            <a:lvl1pPr>
              <a:defRPr/>
            </a:lvl1pPr>
          </a:lstStyle>
          <a:p>
            <a:r>
              <a:rPr lang="en-US" sz="12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Feel free to change the </a:t>
            </a:r>
            <a:r>
              <a:rPr lang="en-US" sz="120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any of the WFP Corporate </a:t>
            </a:r>
            <a:r>
              <a:rPr lang="en-US" sz="120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(see box to the left). See the instruction slide to find the link to pre-selected photos you can choose from</a:t>
            </a:r>
            <a:endParaRPr lang="en-US" sz="1200" b="1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694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with Colour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BE960C-00EE-80A9-C2AA-2431F2B89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6CCB6C-4C76-4ECE-8521-130F87D5E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503913"/>
            <a:ext cx="1811975" cy="438837"/>
          </a:xfrm>
          <a:prstGeom prst="rect">
            <a:avLst/>
          </a:prstGeom>
          <a:solidFill>
            <a:srgbClr val="DDDDDD"/>
          </a:solidFill>
        </p:spPr>
      </p:pic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5E526F3C-5FDD-470A-8114-BAA146ED07D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03861" y="6592570"/>
            <a:ext cx="11384280" cy="2673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800"/>
            </a:lvl1pPr>
          </a:lstStyle>
          <a:p>
            <a:pPr lvl="0"/>
            <a:r>
              <a:rPr lang="en-US"/>
              <a:t>Ruler – delete when finalizing</a:t>
            </a:r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26AF7796-23CD-4C1C-B76F-69DDCB7DB4C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4038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500"/>
            </a:lvl1pPr>
          </a:lstStyle>
          <a:p>
            <a:pPr lvl="0"/>
            <a:r>
              <a:rPr lang="en-US"/>
              <a:t>Delete</a:t>
            </a:r>
          </a:p>
          <a:p>
            <a:pPr lvl="0"/>
            <a:r>
              <a:rPr lang="en-US"/>
              <a:t>later</a:t>
            </a: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5CEFE04A-F34C-4F88-BE14-A94585D85DF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788140" y="0"/>
            <a:ext cx="4038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500"/>
            </a:lvl1pPr>
          </a:lstStyle>
          <a:p>
            <a:pPr lvl="0"/>
            <a:r>
              <a:rPr lang="en-US"/>
              <a:t>Delete</a:t>
            </a:r>
          </a:p>
          <a:p>
            <a:pPr lvl="0"/>
            <a:r>
              <a:rPr lang="en-US"/>
              <a:t>later</a:t>
            </a:r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2C27B15C-2DFC-495B-A0F3-EA4E73B0DE7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03860" y="0"/>
            <a:ext cx="11366499" cy="4632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800"/>
            </a:lvl1pPr>
          </a:lstStyle>
          <a:p>
            <a:pPr lvl="0"/>
            <a:r>
              <a:rPr lang="en-US"/>
              <a:t>Ruler – delete when finalizing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6CEF02-BB32-404C-AF9F-8F5339165F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3860" y="2729077"/>
            <a:ext cx="11366500" cy="616585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Section Title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0520E337-F11F-4259-9BC6-71B00F80F6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3860" y="3345663"/>
            <a:ext cx="11366500" cy="412444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Section Subtitle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404C618-BB69-427B-831C-CF679FA163E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30400" y="-535624"/>
            <a:ext cx="10261600" cy="433388"/>
          </a:xfrm>
          <a:prstGeom prst="rect">
            <a:avLst/>
          </a:prstGeom>
          <a:solidFill>
            <a:srgbClr val="FFE89F"/>
          </a:solidFill>
        </p:spPr>
        <p:txBody>
          <a:bodyPr/>
          <a:lstStyle>
            <a:lvl1pPr>
              <a:defRPr/>
            </a:lvl1pPr>
          </a:lstStyle>
          <a:p>
            <a:r>
              <a:rPr lang="en-US" sz="12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Feel free to change the </a:t>
            </a:r>
            <a:r>
              <a:rPr lang="en-US" sz="120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any of the WFP Corporate </a:t>
            </a:r>
            <a:r>
              <a:rPr lang="en-US" sz="120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(see box to the left), also the gray boxes are to just mark borders, please delete these when finalizing</a:t>
            </a:r>
            <a:endParaRPr lang="en-US" sz="1200" b="1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527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with 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3B03725-01EC-4F77-B754-E0017588436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-65088"/>
            <a:ext cx="12192000" cy="69230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6CCB6C-4C76-4ECE-8521-130F87D5E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503913"/>
            <a:ext cx="1811975" cy="438837"/>
          </a:xfrm>
          <a:prstGeom prst="rect">
            <a:avLst/>
          </a:prstGeom>
          <a:solidFill>
            <a:srgbClr val="DDDDDD"/>
          </a:solidFill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6CEF02-BB32-404C-AF9F-8F5339165F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3860" y="2729077"/>
            <a:ext cx="11366500" cy="61658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3600">
                <a:solidFill>
                  <a:srgbClr val="0080C3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Section Title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0520E337-F11F-4259-9BC6-71B00F80F6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3860" y="3345663"/>
            <a:ext cx="11366500" cy="41244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800">
                <a:solidFill>
                  <a:srgbClr val="0080C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Section Subtitle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6750152-881A-413D-940A-CA064D9868E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30400" y="-535624"/>
            <a:ext cx="10261600" cy="433388"/>
          </a:xfrm>
          <a:prstGeom prst="rect">
            <a:avLst/>
          </a:prstGeom>
          <a:solidFill>
            <a:srgbClr val="FFE89F"/>
          </a:solidFill>
        </p:spPr>
        <p:txBody>
          <a:bodyPr/>
          <a:lstStyle>
            <a:lvl1pPr>
              <a:defRPr/>
            </a:lvl1pPr>
          </a:lstStyle>
          <a:p>
            <a:r>
              <a:rPr lang="en-US" sz="12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Feel free to change the </a:t>
            </a:r>
            <a:r>
              <a:rPr lang="en-US" sz="120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any of the WFP Corporate </a:t>
            </a:r>
            <a:r>
              <a:rPr lang="en-US" sz="120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(see box to the left), also the gray boxes are to just mark borders, please delete these when finalizing</a:t>
            </a:r>
            <a:endParaRPr lang="en-US" sz="1200" b="1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10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6CCB6C-4C76-4ECE-8521-130F87D5E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503913"/>
            <a:ext cx="1811975" cy="438837"/>
          </a:xfrm>
          <a:prstGeom prst="rect">
            <a:avLst/>
          </a:prstGeom>
          <a:solidFill>
            <a:srgbClr val="DDDDDD"/>
          </a:solidFill>
        </p:spPr>
      </p:pic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26AF7796-23CD-4C1C-B76F-69DDCB7DB4C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4038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500"/>
            </a:lvl1pPr>
          </a:lstStyle>
          <a:p>
            <a:pPr lvl="0"/>
            <a:r>
              <a:rPr lang="en-US"/>
              <a:t>Delete</a:t>
            </a:r>
          </a:p>
          <a:p>
            <a:pPr lvl="0"/>
            <a:r>
              <a:rPr lang="en-US"/>
              <a:t>later</a:t>
            </a: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5CEFE04A-F34C-4F88-BE14-A94585D85DF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788140" y="0"/>
            <a:ext cx="4038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500"/>
            </a:lvl1pPr>
          </a:lstStyle>
          <a:p>
            <a:pPr lvl="0"/>
            <a:r>
              <a:rPr lang="en-US"/>
              <a:t>Delete</a:t>
            </a:r>
          </a:p>
          <a:p>
            <a:pPr lvl="0"/>
            <a:r>
              <a:rPr lang="en-US"/>
              <a:t>later</a:t>
            </a:r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2C27B15C-2DFC-495B-A0F3-EA4E73B0DE7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03860" y="0"/>
            <a:ext cx="11366499" cy="4632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800"/>
            </a:lvl1pPr>
          </a:lstStyle>
          <a:p>
            <a:pPr lvl="0"/>
            <a:r>
              <a:rPr lang="en-US"/>
              <a:t>Ruler – delete when finalizing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6CEF02-BB32-404C-AF9F-8F5339165F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3860" y="2990336"/>
            <a:ext cx="5184140" cy="616585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>
                <a:solidFill>
                  <a:srgbClr val="0080C3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Section Title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0520E337-F11F-4259-9BC6-71B00F80F6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3860" y="3606922"/>
            <a:ext cx="5184140" cy="412444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>
                <a:solidFill>
                  <a:srgbClr val="0080C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Section Subtitle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898338A-7F28-40A3-B27E-43111C2547E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29829" y="590222"/>
            <a:ext cx="5321481" cy="400802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8C0E84E9-A6A6-4F54-ACA6-E3895F7998E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429829" y="4865579"/>
            <a:ext cx="5321481" cy="14599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057139F7-CDDD-4A81-AE07-4845E7DA510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6" y="6601351"/>
            <a:ext cx="9902824" cy="2333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Notes/Source: Delete if not needed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34E71DE9-323B-4302-B34D-AAD8CBCF5DF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342881" y="6601351"/>
            <a:ext cx="1445257" cy="2333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Slide #(Delete if not needed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BB11E6A-E74C-40C6-A8AD-0F2F1CA3AD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30400" y="-535624"/>
            <a:ext cx="10261600" cy="433388"/>
          </a:xfrm>
          <a:prstGeom prst="rect">
            <a:avLst/>
          </a:prstGeom>
          <a:solidFill>
            <a:srgbClr val="FFE89F"/>
          </a:solidFill>
        </p:spPr>
        <p:txBody>
          <a:bodyPr/>
          <a:lstStyle>
            <a:lvl1pPr>
              <a:defRPr/>
            </a:lvl1pPr>
          </a:lstStyle>
          <a:p>
            <a:r>
              <a:rPr lang="en-US" sz="12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Feel free to change the </a:t>
            </a:r>
            <a:r>
              <a:rPr lang="en-US" sz="120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any of the WFP Corporate </a:t>
            </a:r>
            <a:r>
              <a:rPr lang="en-US" sz="120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(see box to the left), also the gray boxes are to just mark borders, please delete these when finalizing. Find a link to pre-selected photos in the instructions slide (1)</a:t>
            </a:r>
            <a:endParaRPr lang="en-US" sz="1200" b="1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100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2">
            <a:extLst>
              <a:ext uri="{FF2B5EF4-FFF2-40B4-BE49-F238E27FC236}">
                <a16:creationId xmlns:a16="http://schemas.microsoft.com/office/drawing/2014/main" id="{11364308-DBD6-4A39-97FB-3543AEC552B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1641" y="6573520"/>
            <a:ext cx="11366499" cy="2673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800"/>
            </a:lvl1pPr>
          </a:lstStyle>
          <a:p>
            <a:pPr lvl="0"/>
            <a:r>
              <a:rPr lang="en-US"/>
              <a:t>Ruler – delete when finalizing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D611F2-54BB-4732-BC5D-3431D2E80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338" y="2395147"/>
            <a:ext cx="11363961" cy="1697830"/>
          </a:xfrm>
          <a:prstGeom prst="rect">
            <a:avLst/>
          </a:prstGeom>
        </p:spPr>
        <p:txBody>
          <a:bodyPr lIns="457200" tIns="0" rIns="457200" bIns="0"/>
          <a:lstStyle>
            <a:lvl1pPr algn="ctr">
              <a:defRPr sz="2600">
                <a:solidFill>
                  <a:srgbClr val="0080C3"/>
                </a:solidFill>
                <a:latin typeface="+mj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Quisque</a:t>
            </a:r>
            <a:r>
              <a:rPr lang="en-US"/>
              <a:t> </a:t>
            </a:r>
            <a:r>
              <a:rPr lang="en-US" err="1"/>
              <a:t>dignissim</a:t>
            </a:r>
            <a:r>
              <a:rPr lang="en-US"/>
              <a:t> </a:t>
            </a:r>
            <a:r>
              <a:rPr lang="en-US" err="1"/>
              <a:t>aliquet</a:t>
            </a:r>
            <a:r>
              <a:rPr lang="en-US"/>
              <a:t> diam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ante, </a:t>
            </a:r>
            <a:r>
              <a:rPr lang="en-US" err="1"/>
              <a:t>finibus</a:t>
            </a:r>
            <a:r>
              <a:rPr lang="en-US"/>
              <a:t> et </a:t>
            </a:r>
            <a:r>
              <a:rPr lang="en-US" err="1"/>
              <a:t>euismod</a:t>
            </a:r>
            <a:r>
              <a:rPr lang="en-US"/>
              <a:t> id, </a:t>
            </a:r>
            <a:r>
              <a:rPr lang="en-US" err="1"/>
              <a:t>laoreet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ipsum. Donec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,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ligula </a:t>
            </a:r>
            <a:r>
              <a:rPr lang="en-US" err="1"/>
              <a:t>interdum</a:t>
            </a:r>
            <a:r>
              <a:rPr lang="en-US"/>
              <a:t> in.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D07CCB-5AC6-4DED-A705-B40390F63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503913"/>
            <a:ext cx="1811975" cy="438837"/>
          </a:xfrm>
          <a:prstGeom prst="rect">
            <a:avLst/>
          </a:prstGeom>
          <a:solidFill>
            <a:srgbClr val="DDDDDD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7BE24F8-CA26-4EC6-BB7A-A446B930E0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3860" y="4388008"/>
            <a:ext cx="11394438" cy="26733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800" b="1">
                <a:solidFill>
                  <a:srgbClr val="0080C3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44E2DCC-3653-4ADC-81AD-187717F313F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4038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500"/>
            </a:lvl1pPr>
          </a:lstStyle>
          <a:p>
            <a:pPr lvl="0"/>
            <a:r>
              <a:rPr lang="en-US"/>
              <a:t>Delete</a:t>
            </a:r>
          </a:p>
          <a:p>
            <a:pPr lvl="0"/>
            <a:r>
              <a:rPr lang="en-US"/>
              <a:t>later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AB90B90D-E265-4C47-9BCD-FA47B1EBFF2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788140" y="0"/>
            <a:ext cx="4038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500"/>
            </a:lvl1pPr>
          </a:lstStyle>
          <a:p>
            <a:pPr lvl="0"/>
            <a:r>
              <a:rPr lang="en-US"/>
              <a:t>Delete</a:t>
            </a:r>
          </a:p>
          <a:p>
            <a:pPr lvl="0"/>
            <a:r>
              <a:rPr lang="en-US"/>
              <a:t>later</a:t>
            </a:r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687A2393-41A7-4854-9878-6E6733F88E1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03860" y="0"/>
            <a:ext cx="11366499" cy="4632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800"/>
            </a:lvl1pPr>
          </a:lstStyle>
          <a:p>
            <a:pPr lvl="0"/>
            <a:r>
              <a:rPr lang="en-US"/>
              <a:t>Ruler – delete when finalizing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AF30F715-3D8D-41CA-8893-174F859B53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6" y="6332854"/>
            <a:ext cx="9902824" cy="2333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Notes/Source: Delete if not needed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785DB7B4-3DC4-41D7-A29F-E419F9B81F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342881" y="6332854"/>
            <a:ext cx="1445257" cy="2333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Slide #(Delete if not needed</a:t>
            </a:r>
          </a:p>
        </p:txBody>
      </p:sp>
      <p:pic>
        <p:nvPicPr>
          <p:cNvPr id="21" name="Graphic 20" descr="Open quotation mark with solid fill">
            <a:extLst>
              <a:ext uri="{FF2B5EF4-FFF2-40B4-BE49-F238E27FC236}">
                <a16:creationId xmlns:a16="http://schemas.microsoft.com/office/drawing/2014/main" id="{6C67D2CC-1558-4EC1-852D-EAB2FB44FCE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36087" y="1255003"/>
            <a:ext cx="1160463" cy="11604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BB0FCBFD-4BB1-480D-B99C-4313BDEF1E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7672" y="4655343"/>
            <a:ext cx="11394438" cy="26733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800" b="0">
                <a:solidFill>
                  <a:srgbClr val="0080C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79C5F042-EE93-4DBA-A636-BA43A67CDD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30400" y="-535624"/>
            <a:ext cx="10261600" cy="433388"/>
          </a:xfrm>
          <a:prstGeom prst="rect">
            <a:avLst/>
          </a:prstGeom>
          <a:solidFill>
            <a:srgbClr val="FFE89F"/>
          </a:solidFill>
        </p:spPr>
        <p:txBody>
          <a:bodyPr/>
          <a:lstStyle>
            <a:lvl1pPr>
              <a:defRPr/>
            </a:lvl1pPr>
          </a:lstStyle>
          <a:p>
            <a:r>
              <a:rPr lang="en-US" sz="12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Feel free to change the </a:t>
            </a:r>
            <a:r>
              <a:rPr lang="en-US" sz="120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any of the WFP Corporate </a:t>
            </a:r>
            <a:r>
              <a:rPr lang="en-US" sz="120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(see box to the left), also the gray boxes are to just mark borders, please delete these when finalizing</a:t>
            </a:r>
            <a:endParaRPr lang="en-US" sz="1200" b="1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180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Blo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029CAAA-B315-4B74-9F3F-260966DE8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Content Placeholder 12">
            <a:extLst>
              <a:ext uri="{FF2B5EF4-FFF2-40B4-BE49-F238E27FC236}">
                <a16:creationId xmlns:a16="http://schemas.microsoft.com/office/drawing/2014/main" id="{11364308-DBD6-4A39-97FB-3543AEC552B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1641" y="6573520"/>
            <a:ext cx="11366499" cy="2673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800"/>
            </a:lvl1pPr>
          </a:lstStyle>
          <a:p>
            <a:pPr lvl="0"/>
            <a:r>
              <a:rPr lang="en-US"/>
              <a:t>Ruler – delete when finalizing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D611F2-54BB-4732-BC5D-3431D2E80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338" y="2395147"/>
            <a:ext cx="11363961" cy="1697830"/>
          </a:xfrm>
          <a:prstGeom prst="rect">
            <a:avLst/>
          </a:prstGeom>
        </p:spPr>
        <p:txBody>
          <a:bodyPr lIns="457200" tIns="0" rIns="457200" bIns="0"/>
          <a:lstStyle>
            <a:lvl1pPr algn="ctr">
              <a:defRPr sz="2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Quisque</a:t>
            </a:r>
            <a:r>
              <a:rPr lang="en-US"/>
              <a:t> </a:t>
            </a:r>
            <a:r>
              <a:rPr lang="en-US" err="1"/>
              <a:t>dignissim</a:t>
            </a:r>
            <a:r>
              <a:rPr lang="en-US"/>
              <a:t> </a:t>
            </a:r>
            <a:r>
              <a:rPr lang="en-US" err="1"/>
              <a:t>aliquet</a:t>
            </a:r>
            <a:r>
              <a:rPr lang="en-US"/>
              <a:t> diam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ante, </a:t>
            </a:r>
            <a:r>
              <a:rPr lang="en-US" err="1"/>
              <a:t>finibus</a:t>
            </a:r>
            <a:r>
              <a:rPr lang="en-US"/>
              <a:t> et </a:t>
            </a:r>
            <a:r>
              <a:rPr lang="en-US" err="1"/>
              <a:t>euismod</a:t>
            </a:r>
            <a:r>
              <a:rPr lang="en-US"/>
              <a:t> id, </a:t>
            </a:r>
            <a:r>
              <a:rPr lang="en-US" err="1"/>
              <a:t>laoreet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ipsum. Donec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,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ligula </a:t>
            </a:r>
            <a:r>
              <a:rPr lang="en-US" err="1"/>
              <a:t>interdum</a:t>
            </a:r>
            <a:r>
              <a:rPr lang="en-US"/>
              <a:t> in.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D07CCB-5AC6-4DED-A705-B40390F63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503913"/>
            <a:ext cx="1811975" cy="438837"/>
          </a:xfrm>
          <a:prstGeom prst="rect">
            <a:avLst/>
          </a:prstGeom>
          <a:solidFill>
            <a:srgbClr val="DDDDDD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7BE24F8-CA26-4EC6-BB7A-A446B930E0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3860" y="4388008"/>
            <a:ext cx="11394438" cy="26733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8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Name/Country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44E2DCC-3653-4ADC-81AD-187717F313F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4038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500"/>
            </a:lvl1pPr>
          </a:lstStyle>
          <a:p>
            <a:pPr lvl="0"/>
            <a:r>
              <a:rPr lang="en-US"/>
              <a:t>Delete</a:t>
            </a:r>
          </a:p>
          <a:p>
            <a:pPr lvl="0"/>
            <a:r>
              <a:rPr lang="en-US"/>
              <a:t>later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AB90B90D-E265-4C47-9BCD-FA47B1EBFF2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788140" y="0"/>
            <a:ext cx="4038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500"/>
            </a:lvl1pPr>
          </a:lstStyle>
          <a:p>
            <a:pPr lvl="0"/>
            <a:r>
              <a:rPr lang="en-US"/>
              <a:t>Delete</a:t>
            </a:r>
          </a:p>
          <a:p>
            <a:pPr lvl="0"/>
            <a:r>
              <a:rPr lang="en-US"/>
              <a:t>later</a:t>
            </a:r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687A2393-41A7-4854-9878-6E6733F88E1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03860" y="0"/>
            <a:ext cx="11366499" cy="4632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800"/>
            </a:lvl1pPr>
          </a:lstStyle>
          <a:p>
            <a:pPr lvl="0"/>
            <a:r>
              <a:rPr lang="en-US"/>
              <a:t>Ruler – delete when finalizing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8A67CE-9C5E-423F-A50B-DDB6A4A3A424}"/>
              </a:ext>
            </a:extLst>
          </p:cNvPr>
          <p:cNvSpPr txBox="1"/>
          <p:nvPr userDrawn="1"/>
        </p:nvSpPr>
        <p:spPr>
          <a:xfrm>
            <a:off x="1886050" y="-495963"/>
            <a:ext cx="10305949" cy="430887"/>
          </a:xfrm>
          <a:prstGeom prst="rect">
            <a:avLst/>
          </a:prstGeom>
          <a:solidFill>
            <a:srgbClr val="FFE89F"/>
          </a:solidFill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  <a:r>
              <a:rPr lang="en-US" sz="11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Feel free to change the background </a:t>
            </a:r>
            <a:r>
              <a:rPr lang="en-US" sz="11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</a:t>
            </a:r>
            <a:r>
              <a:rPr lang="en-US" sz="11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any of the WFP Corporate colours (see box to the left), also the gray boxes are to just mark borders, please delete these when finalizing</a:t>
            </a:r>
            <a:endParaRPr lang="en-US" sz="1100" b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AF30F715-3D8D-41CA-8893-174F859B53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6" y="6332854"/>
            <a:ext cx="9902824" cy="2333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chemeClr val="bg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Notes/Source: Delete if not needed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785DB7B4-3DC4-41D7-A29F-E419F9B81F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342881" y="6332854"/>
            <a:ext cx="1445257" cy="2333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800">
                <a:solidFill>
                  <a:schemeClr val="bg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Slide #(Delete if not needed</a:t>
            </a:r>
          </a:p>
        </p:txBody>
      </p:sp>
      <p:pic>
        <p:nvPicPr>
          <p:cNvPr id="21" name="Graphic 20" descr="Open quotation mark with solid fill">
            <a:extLst>
              <a:ext uri="{FF2B5EF4-FFF2-40B4-BE49-F238E27FC236}">
                <a16:creationId xmlns:a16="http://schemas.microsoft.com/office/drawing/2014/main" id="{6C67D2CC-1558-4EC1-852D-EAB2FB44FCE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36087" y="1255003"/>
            <a:ext cx="1160463" cy="11604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BB0FCBFD-4BB1-480D-B99C-4313BDEF1E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7672" y="4655343"/>
            <a:ext cx="11394438" cy="26733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800" b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Title/Participant </a:t>
            </a:r>
            <a:r>
              <a:rPr lang="en-US" err="1"/>
              <a:t>Characterisitc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28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2">
            <a:extLst>
              <a:ext uri="{FF2B5EF4-FFF2-40B4-BE49-F238E27FC236}">
                <a16:creationId xmlns:a16="http://schemas.microsoft.com/office/drawing/2014/main" id="{11364308-DBD6-4A39-97FB-3543AEC552B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1641" y="6573520"/>
            <a:ext cx="11366499" cy="2673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800"/>
            </a:lvl1pPr>
          </a:lstStyle>
          <a:p>
            <a:pPr lvl="0"/>
            <a:r>
              <a:rPr lang="en-US"/>
              <a:t>Ruler – delete when finalizing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D611F2-54BB-4732-BC5D-3431D2E80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43601" y="2896593"/>
            <a:ext cx="5499100" cy="169783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>
                <a:solidFill>
                  <a:srgbClr val="0080C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Quisque</a:t>
            </a:r>
            <a:r>
              <a:rPr lang="en-US"/>
              <a:t> </a:t>
            </a:r>
            <a:r>
              <a:rPr lang="en-US" err="1"/>
              <a:t>dignissim</a:t>
            </a:r>
            <a:r>
              <a:rPr lang="en-US"/>
              <a:t> </a:t>
            </a:r>
            <a:r>
              <a:rPr lang="en-US" err="1"/>
              <a:t>aliquet</a:t>
            </a:r>
            <a:r>
              <a:rPr lang="en-US"/>
              <a:t> diam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ante, </a:t>
            </a:r>
            <a:r>
              <a:rPr lang="en-US" err="1"/>
              <a:t>finibus</a:t>
            </a:r>
            <a:r>
              <a:rPr lang="en-US"/>
              <a:t> et </a:t>
            </a:r>
            <a:r>
              <a:rPr lang="en-US" err="1"/>
              <a:t>euismod</a:t>
            </a:r>
            <a:r>
              <a:rPr lang="en-US"/>
              <a:t> id, </a:t>
            </a:r>
            <a:r>
              <a:rPr lang="en-US" err="1"/>
              <a:t>laoreet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ipsum. Donec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,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ligula </a:t>
            </a:r>
            <a:r>
              <a:rPr lang="en-US" err="1"/>
              <a:t>interdum</a:t>
            </a:r>
            <a:r>
              <a:rPr lang="en-US"/>
              <a:t> in.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D07CCB-5AC6-4DED-A705-B40390F63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503913"/>
            <a:ext cx="1811975" cy="438837"/>
          </a:xfrm>
          <a:prstGeom prst="rect">
            <a:avLst/>
          </a:prstGeom>
          <a:solidFill>
            <a:srgbClr val="DDDDDD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7BE24F8-CA26-4EC6-BB7A-A446B930E0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39788" y="4800965"/>
            <a:ext cx="5858509" cy="26733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rgbClr val="0080C3"/>
                </a:solidFill>
                <a:latin typeface="+mn-lt"/>
              </a:defRPr>
            </a:lvl1pPr>
          </a:lstStyle>
          <a:p>
            <a:pPr lvl="0"/>
            <a:r>
              <a:rPr lang="en-US"/>
              <a:t>Name/Country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44E2DCC-3653-4ADC-81AD-187717F313F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4038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500"/>
            </a:lvl1pPr>
          </a:lstStyle>
          <a:p>
            <a:pPr lvl="0"/>
            <a:r>
              <a:rPr lang="en-US"/>
              <a:t>Delete</a:t>
            </a:r>
          </a:p>
          <a:p>
            <a:pPr lvl="0"/>
            <a:r>
              <a:rPr lang="en-US"/>
              <a:t>later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AB90B90D-E265-4C47-9BCD-FA47B1EBFF2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788140" y="0"/>
            <a:ext cx="4038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500"/>
            </a:lvl1pPr>
          </a:lstStyle>
          <a:p>
            <a:pPr lvl="0"/>
            <a:r>
              <a:rPr lang="en-US"/>
              <a:t>Delete</a:t>
            </a:r>
          </a:p>
          <a:p>
            <a:pPr lvl="0"/>
            <a:r>
              <a:rPr lang="en-US"/>
              <a:t>later</a:t>
            </a:r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687A2393-41A7-4854-9878-6E6733F88E1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03860" y="0"/>
            <a:ext cx="11366499" cy="4632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800"/>
            </a:lvl1pPr>
          </a:lstStyle>
          <a:p>
            <a:pPr lvl="0"/>
            <a:r>
              <a:rPr lang="en-US"/>
              <a:t>Ruler – delete when finalizing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AF30F715-3D8D-41CA-8893-174F859B53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6" y="6332854"/>
            <a:ext cx="9902824" cy="2333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Notes/Source: Delete if not needed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785DB7B4-3DC4-41D7-A29F-E419F9B81F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342881" y="6332854"/>
            <a:ext cx="1445257" cy="2333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Slide #(Delete if not needed</a:t>
            </a:r>
          </a:p>
        </p:txBody>
      </p:sp>
      <p:pic>
        <p:nvPicPr>
          <p:cNvPr id="21" name="Graphic 20" descr="Open quotation mark with solid fill">
            <a:extLst>
              <a:ext uri="{FF2B5EF4-FFF2-40B4-BE49-F238E27FC236}">
                <a16:creationId xmlns:a16="http://schemas.microsoft.com/office/drawing/2014/main" id="{6C67D2CC-1558-4EC1-852D-EAB2FB44FCE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9096" y="1870633"/>
            <a:ext cx="1006950" cy="10069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BB0FCBFD-4BB1-480D-B99C-4313BDEF1E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43600" y="5107628"/>
            <a:ext cx="5858509" cy="23336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 b="0">
                <a:solidFill>
                  <a:srgbClr val="0080C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Title/Participant Characteristic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4E568E-92E2-44DE-AC7C-BD937AE0913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21641" y="643499"/>
            <a:ext cx="5235472" cy="55710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BE1D3B6-D880-46AD-83D2-0434CA16204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30400" y="-535624"/>
            <a:ext cx="10261600" cy="433388"/>
          </a:xfrm>
          <a:prstGeom prst="rect">
            <a:avLst/>
          </a:prstGeom>
          <a:solidFill>
            <a:srgbClr val="FFE89F"/>
          </a:solidFill>
        </p:spPr>
        <p:txBody>
          <a:bodyPr/>
          <a:lstStyle>
            <a:lvl1pPr>
              <a:defRPr/>
            </a:lvl1pPr>
          </a:lstStyle>
          <a:p>
            <a:r>
              <a:rPr lang="en-US" sz="12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Feel free to change the </a:t>
            </a:r>
            <a:r>
              <a:rPr lang="en-US" sz="120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any of the WFP Corporate </a:t>
            </a:r>
            <a:r>
              <a:rPr lang="en-US" sz="120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(see box to the left), also the gray boxes are to just mark borders, please delete these when finalizing. Find a link to pre-selected photos in the instructions slide (1)</a:t>
            </a:r>
            <a:endParaRPr lang="en-US" sz="1200" b="1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289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9990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eaLnBrk="1" hangingPunct="1">
        <a:defRPr sz="2600" b="1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eaLnBrk="1" hangingPunct="1">
        <a:defRPr sz="1200">
          <a:latin typeface="+mn-lt"/>
          <a:ea typeface="+mn-ea"/>
          <a:cs typeface="+mn-cs"/>
        </a:defRPr>
      </a:lvl1pPr>
      <a:lvl2pPr marL="414618" eaLnBrk="1" hangingPunct="1">
        <a:defRPr sz="1200">
          <a:latin typeface="+mn-lt"/>
          <a:ea typeface="+mn-ea"/>
          <a:cs typeface="+mn-cs"/>
        </a:defRPr>
      </a:lvl2pPr>
      <a:lvl3pPr marL="829235" eaLnBrk="1" hangingPunct="1">
        <a:defRPr sz="1200">
          <a:latin typeface="+mn-lt"/>
          <a:ea typeface="+mn-ea"/>
          <a:cs typeface="+mn-cs"/>
        </a:defRPr>
      </a:lvl3pPr>
      <a:lvl4pPr marL="1243854" eaLnBrk="1" hangingPunct="1">
        <a:defRPr sz="1200">
          <a:latin typeface="+mn-lt"/>
          <a:ea typeface="+mn-ea"/>
          <a:cs typeface="+mn-cs"/>
        </a:defRPr>
      </a:lvl4pPr>
      <a:lvl5pPr marL="1658471" eaLnBrk="1" hangingPunct="1">
        <a:defRPr sz="1200">
          <a:latin typeface="+mn-lt"/>
          <a:ea typeface="+mn-ea"/>
          <a:cs typeface="+mn-cs"/>
        </a:defRPr>
      </a:lvl5pPr>
      <a:lvl6pPr marL="2073088" eaLnBrk="1" hangingPunct="1">
        <a:defRPr>
          <a:latin typeface="+mn-lt"/>
          <a:ea typeface="+mn-ea"/>
          <a:cs typeface="+mn-cs"/>
        </a:defRPr>
      </a:lvl6pPr>
      <a:lvl7pPr marL="2487705" eaLnBrk="1" hangingPunct="1">
        <a:defRPr>
          <a:latin typeface="+mn-lt"/>
          <a:ea typeface="+mn-ea"/>
          <a:cs typeface="+mn-cs"/>
        </a:defRPr>
      </a:lvl7pPr>
      <a:lvl8pPr marL="2902323" eaLnBrk="1" hangingPunct="1">
        <a:defRPr>
          <a:latin typeface="+mn-lt"/>
          <a:ea typeface="+mn-ea"/>
          <a:cs typeface="+mn-cs"/>
        </a:defRPr>
      </a:lvl8pPr>
      <a:lvl9pPr marL="3316941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14618" eaLnBrk="1" hangingPunct="1">
        <a:defRPr>
          <a:latin typeface="+mn-lt"/>
          <a:ea typeface="+mn-ea"/>
          <a:cs typeface="+mn-cs"/>
        </a:defRPr>
      </a:lvl2pPr>
      <a:lvl3pPr marL="829235" eaLnBrk="1" hangingPunct="1">
        <a:defRPr>
          <a:latin typeface="+mn-lt"/>
          <a:ea typeface="+mn-ea"/>
          <a:cs typeface="+mn-cs"/>
        </a:defRPr>
      </a:lvl3pPr>
      <a:lvl4pPr marL="1243854" eaLnBrk="1" hangingPunct="1">
        <a:defRPr>
          <a:latin typeface="+mn-lt"/>
          <a:ea typeface="+mn-ea"/>
          <a:cs typeface="+mn-cs"/>
        </a:defRPr>
      </a:lvl4pPr>
      <a:lvl5pPr marL="1658471" eaLnBrk="1" hangingPunct="1">
        <a:defRPr>
          <a:latin typeface="+mn-lt"/>
          <a:ea typeface="+mn-ea"/>
          <a:cs typeface="+mn-cs"/>
        </a:defRPr>
      </a:lvl5pPr>
      <a:lvl6pPr marL="2073088" eaLnBrk="1" hangingPunct="1">
        <a:defRPr>
          <a:latin typeface="+mn-lt"/>
          <a:ea typeface="+mn-ea"/>
          <a:cs typeface="+mn-cs"/>
        </a:defRPr>
      </a:lvl6pPr>
      <a:lvl7pPr marL="2487705" eaLnBrk="1" hangingPunct="1">
        <a:defRPr>
          <a:latin typeface="+mn-lt"/>
          <a:ea typeface="+mn-ea"/>
          <a:cs typeface="+mn-cs"/>
        </a:defRPr>
      </a:lvl7pPr>
      <a:lvl8pPr marL="2902323" eaLnBrk="1" hangingPunct="1">
        <a:defRPr>
          <a:latin typeface="+mn-lt"/>
          <a:ea typeface="+mn-ea"/>
          <a:cs typeface="+mn-cs"/>
        </a:defRPr>
      </a:lvl8pPr>
      <a:lvl9pPr marL="3316941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28">
          <p15:clr>
            <a:srgbClr val="F26B43"/>
          </p15:clr>
        </p15:guide>
        <p15:guide id="2" pos="3840">
          <p15:clr>
            <a:srgbClr val="F26B43"/>
          </p15:clr>
        </p15:guide>
        <p15:guide id="3" pos="264">
          <p15:clr>
            <a:srgbClr val="F26B43"/>
          </p15:clr>
        </p15:guide>
        <p15:guide id="4" pos="7416">
          <p15:clr>
            <a:srgbClr val="F26B43"/>
          </p15:clr>
        </p15:guide>
        <p15:guide id="5" orient="horz" pos="288">
          <p15:clr>
            <a:srgbClr val="F26B43"/>
          </p15:clr>
        </p15:guide>
        <p15:guide id="6" orient="horz" pos="2424">
          <p15:clr>
            <a:srgbClr val="F26B43"/>
          </p15:clr>
        </p15:guide>
        <p15:guide id="7" orient="horz" pos="744">
          <p15:clr>
            <a:srgbClr val="F26B43"/>
          </p15:clr>
        </p15:guide>
        <p15:guide id="8" pos="3936">
          <p15:clr>
            <a:srgbClr val="F26B43"/>
          </p15:clr>
        </p15:guide>
        <p15:guide id="9" pos="3744">
          <p15:clr>
            <a:srgbClr val="F26B43"/>
          </p15:clr>
        </p15:guide>
        <p15:guide id="10" orient="horz" pos="2496">
          <p15:clr>
            <a:srgbClr val="F26B43"/>
          </p15:clr>
        </p15:guide>
        <p15:guide id="11" orient="horz" pos="840">
          <p15:clr>
            <a:srgbClr val="F26B43"/>
          </p15:clr>
        </p15:guide>
        <p15:guide id="12" orient="horz" pos="25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8/10/relationships/comments" Target="../comments/modernComment_7FFE5612_38FA4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sv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8/10/relationships/comments" Target="../comments/modernComment_7FFE558D_A75B5FA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3.svg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under a tree&#10;&#10;AI-generated content may be incorrect.">
            <a:extLst>
              <a:ext uri="{FF2B5EF4-FFF2-40B4-BE49-F238E27FC236}">
                <a16:creationId xmlns:a16="http://schemas.microsoft.com/office/drawing/2014/main" id="{32AB1AA8-FF11-1186-F821-17C3B02F6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5" b="22558"/>
          <a:stretch/>
        </p:blipFill>
        <p:spPr>
          <a:xfrm>
            <a:off x="0" y="0"/>
            <a:ext cx="12192000" cy="4750545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1A015D9C-C9D3-D64F-ADA5-742B12AEEA7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59230" y="5128296"/>
            <a:ext cx="9497781" cy="10144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0070BA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noProof="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Launch of the Targeting Strategy Effort</a:t>
            </a:r>
            <a:br>
              <a:rPr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</a:br>
            <a:r>
              <a:rPr lang="en-US" sz="1600" noProof="0" dirty="0">
                <a:latin typeface="Open Sans"/>
                <a:ea typeface="Open Sans"/>
                <a:cs typeface="Open Sans"/>
              </a:rPr>
              <a:t>Presentation to the </a:t>
            </a:r>
            <a:r>
              <a:rPr lang="en-US" sz="1600" dirty="0">
                <a:latin typeface="Open Sans"/>
                <a:ea typeface="Open Sans"/>
                <a:cs typeface="Open Sans"/>
              </a:rPr>
              <a:t>[</a:t>
            </a:r>
            <a:r>
              <a:rPr lang="en-US" sz="1600" dirty="0">
                <a:highlight>
                  <a:srgbClr val="FFFF00"/>
                </a:highlight>
                <a:latin typeface="Open Sans"/>
                <a:ea typeface="Open Sans"/>
                <a:cs typeface="Open Sans"/>
              </a:rPr>
              <a:t>Country Office</a:t>
            </a:r>
            <a:r>
              <a:rPr lang="en-US" sz="1600" dirty="0">
                <a:latin typeface="Open Sans"/>
                <a:ea typeface="Open Sans"/>
                <a:cs typeface="Open Sans"/>
              </a:rPr>
              <a:t>] </a:t>
            </a:r>
            <a:r>
              <a:rPr lang="en-US" sz="1600" noProof="0" dirty="0">
                <a:latin typeface="Open Sans"/>
                <a:ea typeface="Open Sans"/>
                <a:cs typeface="Open Sans"/>
              </a:rPr>
              <a:t>Targeting Working Group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52D83F10-A12A-DC43-92D2-9708578359F6}"/>
              </a:ext>
            </a:extLst>
          </p:cNvPr>
          <p:cNvSpPr txBox="1">
            <a:spLocks/>
          </p:cNvSpPr>
          <p:nvPr/>
        </p:nvSpPr>
        <p:spPr>
          <a:xfrm>
            <a:off x="659230" y="614979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458A70-5F5C-4E44-BB0F-87B246B2A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0232" y="3494444"/>
            <a:ext cx="991329" cy="26482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2F8950-D7EE-4B70-B063-BF227C1A3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-503913"/>
            <a:ext cx="1811975" cy="438837"/>
          </a:xfrm>
          <a:prstGeom prst="rect">
            <a:avLst/>
          </a:prstGeom>
          <a:solidFill>
            <a:srgbClr val="DDDDDD"/>
          </a:solidFill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6850EFC-267A-A994-696A-390576797B2E}"/>
              </a:ext>
            </a:extLst>
          </p:cNvPr>
          <p:cNvSpPr/>
          <p:nvPr/>
        </p:nvSpPr>
        <p:spPr>
          <a:xfrm rot="16200000">
            <a:off x="11355931" y="4017745"/>
            <a:ext cx="1424814" cy="247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noProof="0" dirty="0">
                <a:solidFill>
                  <a:schemeClr val="bg2"/>
                </a:solidFill>
              </a:rPr>
              <a:t>©WFP/Michael Tewelde</a:t>
            </a:r>
          </a:p>
        </p:txBody>
      </p:sp>
    </p:spTree>
    <p:extLst>
      <p:ext uri="{BB962C8B-B14F-4D97-AF65-F5344CB8AC3E}">
        <p14:creationId xmlns:p14="http://schemas.microsoft.com/office/powerpoint/2010/main" val="1472955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B0762-C6BD-CCF6-4FAD-95A93E87B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61E240-6ED9-7F74-C6D1-396E6F2E20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noProof="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BD8229-7585-5A5C-D91A-24908F77387D}"/>
              </a:ext>
            </a:extLst>
          </p:cNvPr>
          <p:cNvSpPr txBox="1"/>
          <p:nvPr/>
        </p:nvSpPr>
        <p:spPr>
          <a:xfrm>
            <a:off x="3048886" y="3136613"/>
            <a:ext cx="60977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Next Steps and Q&amp;A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F5DE9A-0372-DF9A-195C-BF76DE177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503913"/>
            <a:ext cx="1811975" cy="438837"/>
          </a:xfrm>
          <a:prstGeom prst="rect">
            <a:avLst/>
          </a:prstGeom>
          <a:solidFill>
            <a:srgbClr val="DDDDDD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9028E9-B05B-C063-C137-14B9CDD03C30}"/>
              </a:ext>
            </a:extLst>
          </p:cNvPr>
          <p:cNvSpPr txBox="1"/>
          <p:nvPr/>
        </p:nvSpPr>
        <p:spPr>
          <a:xfrm>
            <a:off x="2000116" y="-422995"/>
            <a:ext cx="10191884" cy="276999"/>
          </a:xfrm>
          <a:prstGeom prst="rect">
            <a:avLst/>
          </a:prstGeom>
          <a:solidFill>
            <a:srgbClr val="FFE89F"/>
          </a:solidFill>
        </p:spPr>
        <p:txBody>
          <a:bodyPr wrap="square">
            <a:spAutoFit/>
          </a:bodyPr>
          <a:lstStyle/>
          <a:p>
            <a:r>
              <a:rPr lang="en-US" sz="1200" b="1" noProof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  <a:r>
              <a:rPr lang="en-US" sz="1200" noProof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 to change the </a:t>
            </a:r>
            <a:r>
              <a:rPr lang="en-US" sz="1200" noProof="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 noProof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any of the WFP Corporate </a:t>
            </a:r>
            <a:r>
              <a:rPr lang="en-US" sz="1200" noProof="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 noProof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(see box to the left). </a:t>
            </a:r>
            <a:endParaRPr lang="en-US" sz="1200" b="1" noProof="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7828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290A7-9667-95F4-88B7-5B0F078AB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E351898-6FCC-7E64-ECF7-0362BE67F4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noProof="0" dirty="0"/>
              <a:t>Next Steps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97C2546-6FD3-68ED-2D71-A580710324F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noProof="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0907FDB-8C17-E50C-B108-510C27CB9B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016893"/>
              </p:ext>
            </p:extLst>
          </p:nvPr>
        </p:nvGraphicFramePr>
        <p:xfrm>
          <a:off x="431800" y="1006867"/>
          <a:ext cx="11341103" cy="5534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2928">
                  <a:extLst>
                    <a:ext uri="{9D8B030D-6E8A-4147-A177-3AD203B41FA5}">
                      <a16:colId xmlns:a16="http://schemas.microsoft.com/office/drawing/2014/main" val="4276749944"/>
                    </a:ext>
                  </a:extLst>
                </a:gridCol>
                <a:gridCol w="313927">
                  <a:extLst>
                    <a:ext uri="{9D8B030D-6E8A-4147-A177-3AD203B41FA5}">
                      <a16:colId xmlns:a16="http://schemas.microsoft.com/office/drawing/2014/main" val="2712833354"/>
                    </a:ext>
                  </a:extLst>
                </a:gridCol>
                <a:gridCol w="313927">
                  <a:extLst>
                    <a:ext uri="{9D8B030D-6E8A-4147-A177-3AD203B41FA5}">
                      <a16:colId xmlns:a16="http://schemas.microsoft.com/office/drawing/2014/main" val="3940122488"/>
                    </a:ext>
                  </a:extLst>
                </a:gridCol>
                <a:gridCol w="313927">
                  <a:extLst>
                    <a:ext uri="{9D8B030D-6E8A-4147-A177-3AD203B41FA5}">
                      <a16:colId xmlns:a16="http://schemas.microsoft.com/office/drawing/2014/main" val="2577736798"/>
                    </a:ext>
                  </a:extLst>
                </a:gridCol>
                <a:gridCol w="313927">
                  <a:extLst>
                    <a:ext uri="{9D8B030D-6E8A-4147-A177-3AD203B41FA5}">
                      <a16:colId xmlns:a16="http://schemas.microsoft.com/office/drawing/2014/main" val="2600092891"/>
                    </a:ext>
                  </a:extLst>
                </a:gridCol>
                <a:gridCol w="313927">
                  <a:extLst>
                    <a:ext uri="{9D8B030D-6E8A-4147-A177-3AD203B41FA5}">
                      <a16:colId xmlns:a16="http://schemas.microsoft.com/office/drawing/2014/main" val="1900448819"/>
                    </a:ext>
                  </a:extLst>
                </a:gridCol>
                <a:gridCol w="313927">
                  <a:extLst>
                    <a:ext uri="{9D8B030D-6E8A-4147-A177-3AD203B41FA5}">
                      <a16:colId xmlns:a16="http://schemas.microsoft.com/office/drawing/2014/main" val="529140108"/>
                    </a:ext>
                  </a:extLst>
                </a:gridCol>
                <a:gridCol w="313927">
                  <a:extLst>
                    <a:ext uri="{9D8B030D-6E8A-4147-A177-3AD203B41FA5}">
                      <a16:colId xmlns:a16="http://schemas.microsoft.com/office/drawing/2014/main" val="2869034328"/>
                    </a:ext>
                  </a:extLst>
                </a:gridCol>
                <a:gridCol w="313927">
                  <a:extLst>
                    <a:ext uri="{9D8B030D-6E8A-4147-A177-3AD203B41FA5}">
                      <a16:colId xmlns:a16="http://schemas.microsoft.com/office/drawing/2014/main" val="251467531"/>
                    </a:ext>
                  </a:extLst>
                </a:gridCol>
                <a:gridCol w="313927">
                  <a:extLst>
                    <a:ext uri="{9D8B030D-6E8A-4147-A177-3AD203B41FA5}">
                      <a16:colId xmlns:a16="http://schemas.microsoft.com/office/drawing/2014/main" val="1806409938"/>
                    </a:ext>
                  </a:extLst>
                </a:gridCol>
                <a:gridCol w="313927">
                  <a:extLst>
                    <a:ext uri="{9D8B030D-6E8A-4147-A177-3AD203B41FA5}">
                      <a16:colId xmlns:a16="http://schemas.microsoft.com/office/drawing/2014/main" val="1593220524"/>
                    </a:ext>
                  </a:extLst>
                </a:gridCol>
                <a:gridCol w="313927">
                  <a:extLst>
                    <a:ext uri="{9D8B030D-6E8A-4147-A177-3AD203B41FA5}">
                      <a16:colId xmlns:a16="http://schemas.microsoft.com/office/drawing/2014/main" val="3493703020"/>
                    </a:ext>
                  </a:extLst>
                </a:gridCol>
                <a:gridCol w="313927">
                  <a:extLst>
                    <a:ext uri="{9D8B030D-6E8A-4147-A177-3AD203B41FA5}">
                      <a16:colId xmlns:a16="http://schemas.microsoft.com/office/drawing/2014/main" val="3670275266"/>
                    </a:ext>
                  </a:extLst>
                </a:gridCol>
                <a:gridCol w="313927">
                  <a:extLst>
                    <a:ext uri="{9D8B030D-6E8A-4147-A177-3AD203B41FA5}">
                      <a16:colId xmlns:a16="http://schemas.microsoft.com/office/drawing/2014/main" val="1699230217"/>
                    </a:ext>
                  </a:extLst>
                </a:gridCol>
                <a:gridCol w="313927">
                  <a:extLst>
                    <a:ext uri="{9D8B030D-6E8A-4147-A177-3AD203B41FA5}">
                      <a16:colId xmlns:a16="http://schemas.microsoft.com/office/drawing/2014/main" val="2434992985"/>
                    </a:ext>
                  </a:extLst>
                </a:gridCol>
                <a:gridCol w="313927">
                  <a:extLst>
                    <a:ext uri="{9D8B030D-6E8A-4147-A177-3AD203B41FA5}">
                      <a16:colId xmlns:a16="http://schemas.microsoft.com/office/drawing/2014/main" val="2369133475"/>
                    </a:ext>
                  </a:extLst>
                </a:gridCol>
                <a:gridCol w="313927">
                  <a:extLst>
                    <a:ext uri="{9D8B030D-6E8A-4147-A177-3AD203B41FA5}">
                      <a16:colId xmlns:a16="http://schemas.microsoft.com/office/drawing/2014/main" val="1844119713"/>
                    </a:ext>
                  </a:extLst>
                </a:gridCol>
                <a:gridCol w="313927">
                  <a:extLst>
                    <a:ext uri="{9D8B030D-6E8A-4147-A177-3AD203B41FA5}">
                      <a16:colId xmlns:a16="http://schemas.microsoft.com/office/drawing/2014/main" val="4294926232"/>
                    </a:ext>
                  </a:extLst>
                </a:gridCol>
                <a:gridCol w="313927">
                  <a:extLst>
                    <a:ext uri="{9D8B030D-6E8A-4147-A177-3AD203B41FA5}">
                      <a16:colId xmlns:a16="http://schemas.microsoft.com/office/drawing/2014/main" val="1246635857"/>
                    </a:ext>
                  </a:extLst>
                </a:gridCol>
                <a:gridCol w="313927">
                  <a:extLst>
                    <a:ext uri="{9D8B030D-6E8A-4147-A177-3AD203B41FA5}">
                      <a16:colId xmlns:a16="http://schemas.microsoft.com/office/drawing/2014/main" val="1868351350"/>
                    </a:ext>
                  </a:extLst>
                </a:gridCol>
                <a:gridCol w="313927">
                  <a:extLst>
                    <a:ext uri="{9D8B030D-6E8A-4147-A177-3AD203B41FA5}">
                      <a16:colId xmlns:a16="http://schemas.microsoft.com/office/drawing/2014/main" val="3826535420"/>
                    </a:ext>
                  </a:extLst>
                </a:gridCol>
                <a:gridCol w="313927">
                  <a:extLst>
                    <a:ext uri="{9D8B030D-6E8A-4147-A177-3AD203B41FA5}">
                      <a16:colId xmlns:a16="http://schemas.microsoft.com/office/drawing/2014/main" val="680205073"/>
                    </a:ext>
                  </a:extLst>
                </a:gridCol>
                <a:gridCol w="313927">
                  <a:extLst>
                    <a:ext uri="{9D8B030D-6E8A-4147-A177-3AD203B41FA5}">
                      <a16:colId xmlns:a16="http://schemas.microsoft.com/office/drawing/2014/main" val="1218411862"/>
                    </a:ext>
                  </a:extLst>
                </a:gridCol>
                <a:gridCol w="313927">
                  <a:extLst>
                    <a:ext uri="{9D8B030D-6E8A-4147-A177-3AD203B41FA5}">
                      <a16:colId xmlns:a16="http://schemas.microsoft.com/office/drawing/2014/main" val="210047502"/>
                    </a:ext>
                  </a:extLst>
                </a:gridCol>
                <a:gridCol w="313927">
                  <a:extLst>
                    <a:ext uri="{9D8B030D-6E8A-4147-A177-3AD203B41FA5}">
                      <a16:colId xmlns:a16="http://schemas.microsoft.com/office/drawing/2014/main" val="4232410821"/>
                    </a:ext>
                  </a:extLst>
                </a:gridCol>
                <a:gridCol w="313927">
                  <a:extLst>
                    <a:ext uri="{9D8B030D-6E8A-4147-A177-3AD203B41FA5}">
                      <a16:colId xmlns:a16="http://schemas.microsoft.com/office/drawing/2014/main" val="301070121"/>
                    </a:ext>
                  </a:extLst>
                </a:gridCol>
              </a:tblGrid>
              <a:tr h="342981">
                <a:tc rowSpan="2">
                  <a:txBody>
                    <a:bodyPr/>
                    <a:lstStyle/>
                    <a:p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0"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Month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Month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435853"/>
                  </a:ext>
                </a:extLst>
              </a:tr>
              <a:tr h="240086"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noProof="0" dirty="0"/>
                        <a:t>Day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Day</a:t>
                      </a:r>
                      <a:endParaRPr lang="en-US" sz="800" b="1" noProof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Day</a:t>
                      </a:r>
                      <a:endParaRPr lang="en-US" sz="800" b="1" noProof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Day</a:t>
                      </a:r>
                      <a:endParaRPr lang="en-US" sz="800" b="1" noProof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Day</a:t>
                      </a:r>
                      <a:endParaRPr lang="en-US" sz="800" b="1" noProof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Day</a:t>
                      </a:r>
                      <a:endParaRPr lang="en-US" sz="800" b="1" noProof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Day</a:t>
                      </a:r>
                      <a:endParaRPr lang="en-US" sz="800" b="1" noProof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Day</a:t>
                      </a:r>
                      <a:endParaRPr lang="en-US" sz="800" b="1" noProof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Day</a:t>
                      </a:r>
                      <a:endParaRPr lang="en-US" sz="800" b="1" noProof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Day</a:t>
                      </a:r>
                      <a:endParaRPr lang="en-US" sz="800" b="1" noProof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Day</a:t>
                      </a:r>
                      <a:endParaRPr lang="en-US" sz="800" b="1" noProof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Day</a:t>
                      </a:r>
                      <a:endParaRPr lang="en-US" sz="800" b="1" noProof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Day</a:t>
                      </a:r>
                      <a:endParaRPr lang="en-US" sz="800" b="1" noProof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Day</a:t>
                      </a:r>
                      <a:endParaRPr lang="en-US" sz="800" b="1" noProof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Day</a:t>
                      </a:r>
                      <a:endParaRPr lang="en-US" sz="800" b="1" noProof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Day</a:t>
                      </a:r>
                      <a:endParaRPr lang="en-US" sz="800" b="1" noProof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Day</a:t>
                      </a:r>
                      <a:endParaRPr lang="en-US" sz="800" b="1" noProof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Day</a:t>
                      </a:r>
                      <a:endParaRPr lang="en-US" sz="800" b="1" noProof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Day</a:t>
                      </a:r>
                      <a:endParaRPr lang="en-US" sz="800" b="1" noProof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Day</a:t>
                      </a:r>
                      <a:endParaRPr lang="en-US" sz="800" b="1" noProof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Day</a:t>
                      </a:r>
                      <a:endParaRPr lang="en-US" sz="800" b="1" noProof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Day</a:t>
                      </a:r>
                      <a:endParaRPr lang="en-US" sz="800" b="1" noProof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Day</a:t>
                      </a:r>
                      <a:endParaRPr lang="en-US" sz="800" b="1" noProof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Day</a:t>
                      </a:r>
                      <a:endParaRPr lang="en-US" sz="800" b="1" noProof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Day</a:t>
                      </a:r>
                      <a:endParaRPr lang="en-US" sz="800" b="1" noProof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574760"/>
                  </a:ext>
                </a:extLst>
              </a:tr>
              <a:tr h="320847">
                <a:tc>
                  <a:txBody>
                    <a:bodyPr/>
                    <a:lstStyle/>
                    <a:p>
                      <a:r>
                        <a:rPr lang="en-US" sz="1200" b="1" noProof="0" dirty="0"/>
                        <a:t> Targeting Strategy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790109"/>
                  </a:ext>
                </a:extLst>
              </a:tr>
              <a:tr h="308684"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1. Desk review of documentation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81361"/>
                  </a:ext>
                </a:extLst>
              </a:tr>
              <a:tr h="308684"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2. Interview management on objectives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72201"/>
                  </a:ext>
                </a:extLst>
              </a:tr>
              <a:tr h="308684"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3. Interview SO and activity managers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7152656"/>
                  </a:ext>
                </a:extLst>
              </a:tr>
              <a:tr h="308684"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4. Field visits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5748434"/>
                  </a:ext>
                </a:extLst>
              </a:tr>
              <a:tr h="30868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/>
                        <a:t>5. Interview cross-cutting experts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8258729"/>
                  </a:ext>
                </a:extLst>
              </a:tr>
              <a:tr h="30868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noProof="0" dirty="0"/>
                        <a:t>6. Presentation of priorities/gaps to TWG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7467964"/>
                  </a:ext>
                </a:extLst>
              </a:tr>
              <a:tr h="30868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/>
                        <a:t>7. Draft integrated framework for targeting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3965034"/>
                  </a:ext>
                </a:extLst>
              </a:tr>
              <a:tr h="30868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noProof="0" dirty="0"/>
                        <a:t>8. Presentation of framework to TWG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535084"/>
                  </a:ext>
                </a:extLst>
              </a:tr>
              <a:tr h="30868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/>
                        <a:t>9. Consultations with external stakeholders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7355983"/>
                  </a:ext>
                </a:extLst>
              </a:tr>
              <a:tr h="30868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/>
                        <a:t>10. Drafting of the targeting strategy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9678255"/>
                  </a:ext>
                </a:extLst>
              </a:tr>
              <a:tr h="30868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noProof="0" dirty="0"/>
                        <a:t>11. First review by TWG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022978"/>
                  </a:ext>
                </a:extLst>
              </a:tr>
              <a:tr h="30868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noProof="0" dirty="0"/>
                        <a:t>12. Review of the targeting strategy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6754589"/>
                  </a:ext>
                </a:extLst>
              </a:tr>
              <a:tr h="30868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noProof="0" dirty="0"/>
                        <a:t>13. Presentation of open questions to TWG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2268870"/>
                  </a:ext>
                </a:extLst>
              </a:tr>
              <a:tr h="30868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noProof="0" dirty="0"/>
                        <a:t>14. Review of the targeting strategy</a:t>
                      </a:r>
                      <a:endParaRPr lang="en-US" sz="1100" b="1" noProof="0" dirty="0"/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6498742"/>
                  </a:ext>
                </a:extLst>
              </a:tr>
              <a:tr h="30868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noProof="0" dirty="0"/>
                        <a:t>15. Endorsement and dissemination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9622500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2D724E-DF60-7BC7-EF05-BA608F8B5CC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53063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479D072-52E3-395B-F0E0-FF1EE57B8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661B82-0B2B-550E-6E08-0A4CED526E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noProof="0" dirty="0"/>
              <a:t>How to update the next steps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8FD0AE2-3FC1-CB2A-3114-31034E4A613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0F301C-4FA2-C750-A678-A1B59990F74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F80871-CBE5-0037-5F37-AFC42A48BCF4}"/>
              </a:ext>
            </a:extLst>
          </p:cNvPr>
          <p:cNvSpPr/>
          <p:nvPr/>
        </p:nvSpPr>
        <p:spPr>
          <a:xfrm>
            <a:off x="422276" y="1200946"/>
            <a:ext cx="11363961" cy="4770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sz="1600" b="1" noProof="0" dirty="0">
                <a:solidFill>
                  <a:schemeClr val="tx1"/>
                </a:solidFill>
                <a:latin typeface="Assistant" pitchFamily="2" charset="-79"/>
                <a:cs typeface="Assistant" pitchFamily="2" charset="-79"/>
              </a:rPr>
              <a:t>→  </a:t>
            </a:r>
            <a:r>
              <a:rPr lang="en-US" sz="1600" b="1" noProof="0" dirty="0">
                <a:solidFill>
                  <a:schemeClr val="tx1"/>
                </a:solidFill>
              </a:rPr>
              <a:t>Identify someone who will keep an eye on the progress and follow-ups</a:t>
            </a:r>
          </a:p>
          <a:p>
            <a:pPr>
              <a:spcAft>
                <a:spcPts val="600"/>
              </a:spcAft>
            </a:pPr>
            <a:r>
              <a:rPr lang="en-US" sz="1600" b="1" dirty="0">
                <a:solidFill>
                  <a:schemeClr val="tx1"/>
                </a:solidFill>
                <a:latin typeface="Assistant" pitchFamily="2" charset="-79"/>
                <a:cs typeface="Assistant" pitchFamily="2" charset="-79"/>
              </a:rPr>
              <a:t>→  </a:t>
            </a:r>
            <a:r>
              <a:rPr lang="en-US" sz="1600" b="1" dirty="0">
                <a:solidFill>
                  <a:schemeClr val="tx1"/>
                </a:solidFill>
              </a:rPr>
              <a:t>2-3 months might be needed to go through all the steps</a:t>
            </a:r>
          </a:p>
          <a:p>
            <a:pPr>
              <a:spcAft>
                <a:spcPts val="600"/>
              </a:spcAft>
            </a:pPr>
            <a:endParaRPr lang="en-US" sz="1600" b="1" noProof="0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noProof="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FB00F0-0036-3A30-0FEA-FD8CE0AE73A0}"/>
              </a:ext>
            </a:extLst>
          </p:cNvPr>
          <p:cNvSpPr txBox="1"/>
          <p:nvPr/>
        </p:nvSpPr>
        <p:spPr>
          <a:xfrm>
            <a:off x="7571174" y="2440036"/>
            <a:ext cx="33402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noProof="0" dirty="0">
                <a:solidFill>
                  <a:schemeClr val="tx1"/>
                </a:solidFill>
              </a:rPr>
              <a:t>Add months, days and color the appropriate boxes to create a Gantt Chart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97A07B-EABE-8931-E4FB-06825879D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245" y="2081665"/>
            <a:ext cx="6038781" cy="30059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25B105D-6A46-C948-6BD8-A1C39871474B}"/>
              </a:ext>
            </a:extLst>
          </p:cNvPr>
          <p:cNvSpPr txBox="1"/>
          <p:nvPr/>
        </p:nvSpPr>
        <p:spPr>
          <a:xfrm>
            <a:off x="1114245" y="5491242"/>
            <a:ext cx="29645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noProof="0" dirty="0">
                <a:solidFill>
                  <a:schemeClr val="tx1"/>
                </a:solidFill>
              </a:rPr>
              <a:t>Steps can be adjusted to the context of the CO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BE1D408C-6578-0262-38A0-42A9DCEEF134}"/>
              </a:ext>
            </a:extLst>
          </p:cNvPr>
          <p:cNvCxnSpPr>
            <a:stCxn id="10" idx="1"/>
          </p:cNvCxnSpPr>
          <p:nvPr/>
        </p:nvCxnSpPr>
        <p:spPr>
          <a:xfrm rot="10800000">
            <a:off x="6893960" y="2363057"/>
            <a:ext cx="677214" cy="538645"/>
          </a:xfrm>
          <a:prstGeom prst="bentConnector3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8DB196C9-11FD-0EC1-B97A-8ADEFA32A3B8}"/>
              </a:ext>
            </a:extLst>
          </p:cNvPr>
          <p:cNvCxnSpPr>
            <a:cxnSpLocks/>
            <a:stCxn id="10" idx="2"/>
          </p:cNvCxnSpPr>
          <p:nvPr/>
        </p:nvCxnSpPr>
        <p:spPr>
          <a:xfrm rot="5400000" flipH="1">
            <a:off x="6888425" y="1010505"/>
            <a:ext cx="180274" cy="4525448"/>
          </a:xfrm>
          <a:prstGeom prst="bentConnector4">
            <a:avLst>
              <a:gd name="adj1" fmla="val -126807"/>
              <a:gd name="adj2" fmla="val 68452"/>
            </a:avLst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8F7A00DB-6AB2-ED83-A85B-9F84833C9B9F}"/>
              </a:ext>
            </a:extLst>
          </p:cNvPr>
          <p:cNvCxnSpPr>
            <a:cxnSpLocks/>
            <a:stCxn id="15" idx="0"/>
          </p:cNvCxnSpPr>
          <p:nvPr/>
        </p:nvCxnSpPr>
        <p:spPr>
          <a:xfrm rot="16200000" flipV="1">
            <a:off x="2293396" y="5188095"/>
            <a:ext cx="403631" cy="202664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657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DC4AB78-E0EA-4936-8D89-91835171D4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36979"/>
              </p:ext>
            </p:extLst>
          </p:nvPr>
        </p:nvGraphicFramePr>
        <p:xfrm>
          <a:off x="5307106" y="1876540"/>
          <a:ext cx="6426091" cy="31049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85314">
                  <a:extLst>
                    <a:ext uri="{9D8B030D-6E8A-4147-A177-3AD203B41FA5}">
                      <a16:colId xmlns:a16="http://schemas.microsoft.com/office/drawing/2014/main" val="487915974"/>
                    </a:ext>
                  </a:extLst>
                </a:gridCol>
                <a:gridCol w="5240777">
                  <a:extLst>
                    <a:ext uri="{9D8B030D-6E8A-4147-A177-3AD203B41FA5}">
                      <a16:colId xmlns:a16="http://schemas.microsoft.com/office/drawing/2014/main" val="4094487196"/>
                    </a:ext>
                  </a:extLst>
                </a:gridCol>
              </a:tblGrid>
              <a:tr h="620984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tx1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01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Targeting Assurance Review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2077771"/>
                  </a:ext>
                </a:extLst>
              </a:tr>
              <a:tr h="620984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tx1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02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Targeting Strategy Effort Launch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7493391"/>
                  </a:ext>
                </a:extLst>
              </a:tr>
              <a:tr h="620984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tx1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03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[Other agenda items]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233517"/>
                  </a:ext>
                </a:extLst>
              </a:tr>
              <a:tr h="620984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tx1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04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[Other agenda items]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9521185"/>
                  </a:ext>
                </a:extLst>
              </a:tr>
              <a:tr h="620984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tx1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05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Next Steps and Q&amp;A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603604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823F3DE-AE31-4C9E-8F19-ABA1BA943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559388"/>
            <a:ext cx="1811975" cy="4388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C4F818-6B7D-4EE0-B264-F54F9C997263}"/>
              </a:ext>
            </a:extLst>
          </p:cNvPr>
          <p:cNvSpPr txBox="1"/>
          <p:nvPr/>
        </p:nvSpPr>
        <p:spPr>
          <a:xfrm>
            <a:off x="2000116" y="-582216"/>
            <a:ext cx="10191884" cy="461665"/>
          </a:xfrm>
          <a:prstGeom prst="rect">
            <a:avLst/>
          </a:prstGeom>
          <a:solidFill>
            <a:srgbClr val="FFE89F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 to change the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any of the WFP Corporate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(see box to the left).  Preselected photo link is in slide 1. The agenda on the right is a table. 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4CD266-A97F-2E1D-4823-0DF7F9F28821}"/>
              </a:ext>
            </a:extLst>
          </p:cNvPr>
          <p:cNvSpPr/>
          <p:nvPr/>
        </p:nvSpPr>
        <p:spPr>
          <a:xfrm rot="16200000">
            <a:off x="4471037" y="5800139"/>
            <a:ext cx="1424814" cy="247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noProof="0" dirty="0">
                <a:solidFill>
                  <a:schemeClr val="bg2"/>
                </a:solidFill>
              </a:rPr>
              <a:t>©WFP/Rein Skullerud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32FA8B-7876-492A-3B7A-8C1E7ABD0AE4}"/>
              </a:ext>
            </a:extLst>
          </p:cNvPr>
          <p:cNvSpPr/>
          <p:nvPr/>
        </p:nvSpPr>
        <p:spPr>
          <a:xfrm>
            <a:off x="0" y="0"/>
            <a:ext cx="5307106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501518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796C6-42FF-D1A0-F286-7D292D15D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06C4D0-00CB-EF65-434E-634F64187A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noProof="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02C53F-D9E1-6E62-CE8E-2A63B10DF617}"/>
              </a:ext>
            </a:extLst>
          </p:cNvPr>
          <p:cNvSpPr txBox="1"/>
          <p:nvPr/>
        </p:nvSpPr>
        <p:spPr>
          <a:xfrm>
            <a:off x="3578032" y="2890391"/>
            <a:ext cx="50394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Targeting Assurance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5AA3DC-8F5D-13B8-F46D-BF4E62FBC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503913"/>
            <a:ext cx="1811975" cy="438837"/>
          </a:xfrm>
          <a:prstGeom prst="rect">
            <a:avLst/>
          </a:prstGeom>
          <a:solidFill>
            <a:srgbClr val="DDDDDD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1513AA-70C0-2F69-EB23-DEDED1331BB0}"/>
              </a:ext>
            </a:extLst>
          </p:cNvPr>
          <p:cNvSpPr txBox="1"/>
          <p:nvPr/>
        </p:nvSpPr>
        <p:spPr>
          <a:xfrm>
            <a:off x="2000116" y="-422995"/>
            <a:ext cx="10191884" cy="276999"/>
          </a:xfrm>
          <a:prstGeom prst="rect">
            <a:avLst/>
          </a:prstGeom>
          <a:solidFill>
            <a:srgbClr val="FFE89F"/>
          </a:solidFill>
        </p:spPr>
        <p:txBody>
          <a:bodyPr wrap="square">
            <a:spAutoFit/>
          </a:bodyPr>
          <a:lstStyle/>
          <a:p>
            <a:r>
              <a:rPr lang="en-US" sz="1200" b="1" noProof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  <a:r>
              <a:rPr lang="en-US" sz="1200" noProof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 to change the </a:t>
            </a:r>
            <a:r>
              <a:rPr lang="en-US" sz="1200" noProof="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 noProof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any of the WFP Corporate </a:t>
            </a:r>
            <a:r>
              <a:rPr lang="en-US" sz="1200" noProof="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 noProof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(see box to the left). </a:t>
            </a:r>
            <a:endParaRPr lang="en-US" sz="1200" b="1" noProof="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3018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0DD954-EC2F-B61F-D907-5078A34EB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8C5476-D2F4-4823-9062-88ECEEE488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noProof="0" dirty="0"/>
              <a:t>Targeting Assurance Framework (2025)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AFC825-2772-5B86-FBDA-A02B507991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7B41E6-1DBD-542B-31EA-C65F5AE1DA5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645E7D4-05DF-358A-8845-B7C49041C4B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noProof="0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E1F0A1E-9368-F0B0-0D4A-2BCDAFEB624B}"/>
              </a:ext>
            </a:extLst>
          </p:cNvPr>
          <p:cNvGrpSpPr/>
          <p:nvPr/>
        </p:nvGrpSpPr>
        <p:grpSpPr>
          <a:xfrm>
            <a:off x="6960686" y="1768895"/>
            <a:ext cx="914400" cy="914400"/>
            <a:chOff x="7051279" y="3990447"/>
            <a:chExt cx="914400" cy="914400"/>
          </a:xfrm>
        </p:grpSpPr>
        <p:grpSp>
          <p:nvGrpSpPr>
            <p:cNvPr id="45" name="Group 39">
              <a:extLst>
                <a:ext uri="{FF2B5EF4-FFF2-40B4-BE49-F238E27FC236}">
                  <a16:creationId xmlns:a16="http://schemas.microsoft.com/office/drawing/2014/main" id="{6CCE707B-1F73-67DE-2554-F8A9422DE00F}"/>
                </a:ext>
              </a:extLst>
            </p:cNvPr>
            <p:cNvGrpSpPr/>
            <p:nvPr/>
          </p:nvGrpSpPr>
          <p:grpSpPr>
            <a:xfrm>
              <a:off x="7051279" y="3990447"/>
              <a:ext cx="914400" cy="914400"/>
              <a:chOff x="0" y="0"/>
              <a:chExt cx="812800" cy="812800"/>
            </a:xfrm>
          </p:grpSpPr>
          <p:sp>
            <p:nvSpPr>
              <p:cNvPr id="46" name="Freeform 40">
                <a:extLst>
                  <a:ext uri="{FF2B5EF4-FFF2-40B4-BE49-F238E27FC236}">
                    <a16:creationId xmlns:a16="http://schemas.microsoft.com/office/drawing/2014/main" id="{841FD803-20BF-8BE8-465D-9E533F3098E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CF0F3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7" name="TextBox 41">
                <a:extLst>
                  <a:ext uri="{FF2B5EF4-FFF2-40B4-BE49-F238E27FC236}">
                    <a16:creationId xmlns:a16="http://schemas.microsoft.com/office/drawing/2014/main" id="{CA67BABE-1754-D1AC-E767-8A4EB3A7503E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pic>
          <p:nvPicPr>
            <p:cNvPr id="54" name="Picture 53" descr="A yellow triangle with a red exclamation mark on a grey cogwheel&#10;&#10;Description automatically generated">
              <a:extLst>
                <a:ext uri="{FF2B5EF4-FFF2-40B4-BE49-F238E27FC236}">
                  <a16:creationId xmlns:a16="http://schemas.microsoft.com/office/drawing/2014/main" id="{B9455DB8-A071-7679-351E-97D02118A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8890" y="4148058"/>
              <a:ext cx="599178" cy="599178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11FC2BD-EFB1-8500-FDC9-9F15D37AAA63}"/>
              </a:ext>
            </a:extLst>
          </p:cNvPr>
          <p:cNvGrpSpPr/>
          <p:nvPr/>
        </p:nvGrpSpPr>
        <p:grpSpPr>
          <a:xfrm>
            <a:off x="9582336" y="1768895"/>
            <a:ext cx="914400" cy="914400"/>
            <a:chOff x="9885760" y="3990447"/>
            <a:chExt cx="914400" cy="914400"/>
          </a:xfrm>
        </p:grpSpPr>
        <p:grpSp>
          <p:nvGrpSpPr>
            <p:cNvPr id="39" name="Group 39">
              <a:extLst>
                <a:ext uri="{FF2B5EF4-FFF2-40B4-BE49-F238E27FC236}">
                  <a16:creationId xmlns:a16="http://schemas.microsoft.com/office/drawing/2014/main" id="{8777B9FE-D948-7C2C-8484-5A38DE1BD892}"/>
                </a:ext>
              </a:extLst>
            </p:cNvPr>
            <p:cNvGrpSpPr/>
            <p:nvPr/>
          </p:nvGrpSpPr>
          <p:grpSpPr>
            <a:xfrm>
              <a:off x="9885760" y="3990447"/>
              <a:ext cx="914400" cy="914400"/>
              <a:chOff x="0" y="0"/>
              <a:chExt cx="812800" cy="812800"/>
            </a:xfrm>
          </p:grpSpPr>
          <p:sp>
            <p:nvSpPr>
              <p:cNvPr id="40" name="Freeform 40">
                <a:extLst>
                  <a:ext uri="{FF2B5EF4-FFF2-40B4-BE49-F238E27FC236}">
                    <a16:creationId xmlns:a16="http://schemas.microsoft.com/office/drawing/2014/main" id="{C628C7F1-CE83-F3D5-EC5B-7EF92985B9B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CF0F3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1" name="TextBox 41">
                <a:extLst>
                  <a:ext uri="{FF2B5EF4-FFF2-40B4-BE49-F238E27FC236}">
                    <a16:creationId xmlns:a16="http://schemas.microsoft.com/office/drawing/2014/main" id="{5CB04720-0EA5-C09E-B731-A7901BE0DE65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pic>
          <p:nvPicPr>
            <p:cNvPr id="56" name="Picture 55" descr="A colorful diagram with many squares&#10;&#10;AI-generated content may be incorrect.">
              <a:extLst>
                <a:ext uri="{FF2B5EF4-FFF2-40B4-BE49-F238E27FC236}">
                  <a16:creationId xmlns:a16="http://schemas.microsoft.com/office/drawing/2014/main" id="{E59365C5-F743-B692-6A62-399BAD338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0607" y="4175294"/>
              <a:ext cx="544707" cy="544707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DF6315F-ED6D-D904-9E3E-763DD6577ED0}"/>
              </a:ext>
            </a:extLst>
          </p:cNvPr>
          <p:cNvGrpSpPr/>
          <p:nvPr/>
        </p:nvGrpSpPr>
        <p:grpSpPr>
          <a:xfrm>
            <a:off x="4339037" y="1768895"/>
            <a:ext cx="914400" cy="914400"/>
            <a:chOff x="4216798" y="3990447"/>
            <a:chExt cx="914400" cy="914400"/>
          </a:xfrm>
        </p:grpSpPr>
        <p:sp>
          <p:nvSpPr>
            <p:cNvPr id="37" name="Freeform 40">
              <a:extLst>
                <a:ext uri="{FF2B5EF4-FFF2-40B4-BE49-F238E27FC236}">
                  <a16:creationId xmlns:a16="http://schemas.microsoft.com/office/drawing/2014/main" id="{515FDFF3-76BB-7E6C-16FB-47CBAA4D832C}"/>
                </a:ext>
              </a:extLst>
            </p:cNvPr>
            <p:cNvSpPr/>
            <p:nvPr/>
          </p:nvSpPr>
          <p:spPr>
            <a:xfrm>
              <a:off x="4216798" y="3990447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CF0F3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38" name="TextBox 41">
              <a:extLst>
                <a:ext uri="{FF2B5EF4-FFF2-40B4-BE49-F238E27FC236}">
                  <a16:creationId xmlns:a16="http://schemas.microsoft.com/office/drawing/2014/main" id="{9A9CD3A1-68BF-C6E0-B3E1-23A20A28E29A}"/>
                </a:ext>
              </a:extLst>
            </p:cNvPr>
            <p:cNvSpPr txBox="1"/>
            <p:nvPr/>
          </p:nvSpPr>
          <p:spPr>
            <a:xfrm>
              <a:off x="4302523" y="4044025"/>
              <a:ext cx="742950" cy="8072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58" name="Picture 57" descr="A group of people with a gear and arrows pointing up&#10;&#10;AI-generated content may be incorrect.">
              <a:extLst>
                <a:ext uri="{FF2B5EF4-FFF2-40B4-BE49-F238E27FC236}">
                  <a16:creationId xmlns:a16="http://schemas.microsoft.com/office/drawing/2014/main" id="{3CD2FF75-67EF-97B3-A99D-004329C04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4409" y="4148058"/>
              <a:ext cx="599178" cy="599178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73D0B27-6ADA-F860-7C4E-3C1615EDEC63}"/>
              </a:ext>
            </a:extLst>
          </p:cNvPr>
          <p:cNvGrpSpPr/>
          <p:nvPr/>
        </p:nvGrpSpPr>
        <p:grpSpPr>
          <a:xfrm>
            <a:off x="1717388" y="1768895"/>
            <a:ext cx="914400" cy="914400"/>
            <a:chOff x="1382317" y="3990447"/>
            <a:chExt cx="914400" cy="914400"/>
          </a:xfrm>
        </p:grpSpPr>
        <p:sp>
          <p:nvSpPr>
            <p:cNvPr id="34" name="Freeform 40">
              <a:extLst>
                <a:ext uri="{FF2B5EF4-FFF2-40B4-BE49-F238E27FC236}">
                  <a16:creationId xmlns:a16="http://schemas.microsoft.com/office/drawing/2014/main" id="{FB8D01AF-2AC9-FD1A-8BB9-98BAA7A3C4F7}"/>
                </a:ext>
              </a:extLst>
            </p:cNvPr>
            <p:cNvSpPr/>
            <p:nvPr/>
          </p:nvSpPr>
          <p:spPr>
            <a:xfrm>
              <a:off x="1382317" y="3990447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CF0F3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35" name="TextBox 41">
              <a:extLst>
                <a:ext uri="{FF2B5EF4-FFF2-40B4-BE49-F238E27FC236}">
                  <a16:creationId xmlns:a16="http://schemas.microsoft.com/office/drawing/2014/main" id="{72A054A1-8F74-36E7-8750-94705A553271}"/>
                </a:ext>
              </a:extLst>
            </p:cNvPr>
            <p:cNvSpPr txBox="1"/>
            <p:nvPr/>
          </p:nvSpPr>
          <p:spPr>
            <a:xfrm>
              <a:off x="1468042" y="4044025"/>
              <a:ext cx="742950" cy="8072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60" name="Picture 59" descr="A computer screen shot of a folder with papers and a check mark&#10;&#10;AI-generated content may be incorrect.">
              <a:extLst>
                <a:ext uri="{FF2B5EF4-FFF2-40B4-BE49-F238E27FC236}">
                  <a16:creationId xmlns:a16="http://schemas.microsoft.com/office/drawing/2014/main" id="{0974C7D2-5FB9-FE9F-7CEB-93069FAF9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9928" y="4148058"/>
              <a:ext cx="599178" cy="599178"/>
            </a:xfrm>
            <a:prstGeom prst="rect">
              <a:avLst/>
            </a:prstGeom>
          </p:spPr>
        </p:pic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410B450C-D891-C985-2211-F6F297AAE394}"/>
              </a:ext>
            </a:extLst>
          </p:cNvPr>
          <p:cNvSpPr/>
          <p:nvPr/>
        </p:nvSpPr>
        <p:spPr>
          <a:xfrm>
            <a:off x="885978" y="2785531"/>
            <a:ext cx="2577220" cy="575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Targeting Approach Well Justified and Documented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0E40DA1-C6CD-F30D-977A-DC58016B001F}"/>
              </a:ext>
            </a:extLst>
          </p:cNvPr>
          <p:cNvSpPr/>
          <p:nvPr/>
        </p:nvSpPr>
        <p:spPr>
          <a:xfrm>
            <a:off x="3501674" y="2785531"/>
            <a:ext cx="2577220" cy="575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Sufficient WFP and Partner Capacity Ensured and Maintained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F1EB3E4-04A4-5B77-AD70-5C8438DB9FA6}"/>
              </a:ext>
            </a:extLst>
          </p:cNvPr>
          <p:cNvSpPr/>
          <p:nvPr/>
        </p:nvSpPr>
        <p:spPr>
          <a:xfrm>
            <a:off x="6117370" y="2785531"/>
            <a:ext cx="2577220" cy="575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Targeting-related Risks Accounted For and Tackled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D6036E7-961D-AA91-5D03-66AA849AB452}"/>
              </a:ext>
            </a:extLst>
          </p:cNvPr>
          <p:cNvSpPr/>
          <p:nvPr/>
        </p:nvSpPr>
        <p:spPr>
          <a:xfrm>
            <a:off x="8733065" y="2785531"/>
            <a:ext cx="2577220" cy="575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Governance Structure Established and Documented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EC2F20-1E2A-8FCB-C14E-C36E0531D57F}"/>
              </a:ext>
            </a:extLst>
          </p:cNvPr>
          <p:cNvSpPr/>
          <p:nvPr/>
        </p:nvSpPr>
        <p:spPr>
          <a:xfrm>
            <a:off x="757117" y="3540545"/>
            <a:ext cx="2834942" cy="575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Evidence-based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(data and/or community)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Linked to prog. objectives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Community engagement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Targeting strategy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Targeting SOPs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Digital integration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Role segregation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Appeal mechanism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Eligility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verification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Targeting monitoring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+mj-lt"/>
              <a:buAutoNum type="arabicPeriod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61F5D9-08FD-70C2-C337-36C90F8D76D3}"/>
              </a:ext>
            </a:extLst>
          </p:cNvPr>
          <p:cNvSpPr/>
          <p:nvPr/>
        </p:nvSpPr>
        <p:spPr>
          <a:xfrm>
            <a:off x="3376340" y="3540545"/>
            <a:ext cx="2834942" cy="575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+mj-lt"/>
              <a:buAutoNum type="arabicPeriod" startAt="11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Resources for WFP staff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+mj-lt"/>
              <a:buAutoNum type="arabicPeriod" startAt="11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Resources for CP capacity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1AD845-0A29-9305-160C-707E694E2EF8}"/>
              </a:ext>
            </a:extLst>
          </p:cNvPr>
          <p:cNvSpPr/>
          <p:nvPr/>
        </p:nvSpPr>
        <p:spPr>
          <a:xfrm>
            <a:off x="5995563" y="3540545"/>
            <a:ext cx="2834942" cy="575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+mj-lt"/>
              <a:buAutoNum type="arabicPeriod" startAt="13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Risk monitoring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804487-4638-124F-4137-C5D5B3750481}"/>
              </a:ext>
            </a:extLst>
          </p:cNvPr>
          <p:cNvSpPr/>
          <p:nvPr/>
        </p:nvSpPr>
        <p:spPr>
          <a:xfrm>
            <a:off x="8614787" y="3540545"/>
            <a:ext cx="2834942" cy="1433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+mj-lt"/>
              <a:buAutoNum type="arabicPeriod" startAt="14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Internal governance structure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+mj-lt"/>
              <a:buAutoNum type="arabicPeriod" startAt="14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Undue influence risks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+mj-lt"/>
              <a:buAutoNum type="arabicPeriod" startAt="14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Inter-agency coordination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BF0C02-22E8-AACE-2C76-5365B2174552}"/>
              </a:ext>
            </a:extLst>
          </p:cNvPr>
          <p:cNvSpPr/>
          <p:nvPr/>
        </p:nvSpPr>
        <p:spPr>
          <a:xfrm>
            <a:off x="431800" y="1457324"/>
            <a:ext cx="11356338" cy="5095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7F385A-7371-950D-F7B4-B7D6406B601E}"/>
              </a:ext>
            </a:extLst>
          </p:cNvPr>
          <p:cNvSpPr/>
          <p:nvPr/>
        </p:nvSpPr>
        <p:spPr>
          <a:xfrm>
            <a:off x="552450" y="1279911"/>
            <a:ext cx="4339588" cy="3576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Targeting Assurance Framework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2CC378-0480-DC49-F8B9-D4EDCCCA3EEA}"/>
              </a:ext>
            </a:extLst>
          </p:cNvPr>
          <p:cNvSpPr/>
          <p:nvPr/>
        </p:nvSpPr>
        <p:spPr>
          <a:xfrm>
            <a:off x="704373" y="6022098"/>
            <a:ext cx="3419475" cy="3544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Section 1 - Actionability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AD50D0-854E-8746-EFCA-824D4E08F6B1}"/>
              </a:ext>
            </a:extLst>
          </p:cNvPr>
          <p:cNvSpPr/>
          <p:nvPr/>
        </p:nvSpPr>
        <p:spPr>
          <a:xfrm>
            <a:off x="4396420" y="6022098"/>
            <a:ext cx="3419475" cy="3544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Section 2 - Quality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5A02D5-F998-4B8A-BD4C-EF98E4B83637}"/>
              </a:ext>
            </a:extLst>
          </p:cNvPr>
          <p:cNvSpPr/>
          <p:nvPr/>
        </p:nvSpPr>
        <p:spPr>
          <a:xfrm>
            <a:off x="8088467" y="6022098"/>
            <a:ext cx="3419475" cy="3544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Section 3 – Risk Management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AEA7E393-0322-A6DB-FF4D-4692127CA26D}"/>
              </a:ext>
            </a:extLst>
          </p:cNvPr>
          <p:cNvSpPr/>
          <p:nvPr/>
        </p:nvSpPr>
        <p:spPr>
          <a:xfrm flipH="1">
            <a:off x="2657156" y="4343299"/>
            <a:ext cx="131960" cy="14564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110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24C06-F7DE-DD8D-7B1C-36FE2C8B8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5B0639-E67B-8AA5-2B62-5F6898D61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559388"/>
            <a:ext cx="1811975" cy="4388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38C6F6-1AC3-7FC3-EB82-7A08B5C838EB}"/>
              </a:ext>
            </a:extLst>
          </p:cNvPr>
          <p:cNvSpPr txBox="1"/>
          <p:nvPr/>
        </p:nvSpPr>
        <p:spPr>
          <a:xfrm>
            <a:off x="2000116" y="-523313"/>
            <a:ext cx="10191884" cy="276999"/>
          </a:xfrm>
          <a:prstGeom prst="rect">
            <a:avLst/>
          </a:prstGeom>
          <a:solidFill>
            <a:srgbClr val="FFE89F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 to change the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any of the WFP Corporate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(see box to the left).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265E52-58B1-81E9-6754-8D2C1DB49E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noProof="0" dirty="0"/>
              <a:t>[</a:t>
            </a:r>
            <a:r>
              <a:rPr lang="en-US" noProof="0" dirty="0">
                <a:highlight>
                  <a:srgbClr val="FFFF00"/>
                </a:highlight>
              </a:rPr>
              <a:t>Country Office</a:t>
            </a:r>
            <a:r>
              <a:rPr lang="en-US" noProof="0" dirty="0"/>
              <a:t>]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217F666-C5BD-4EBE-8FCA-039A0955C6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noProof="0" dirty="0"/>
              <a:t>Targeting Assurance Self-Assessment (</a:t>
            </a:r>
            <a:r>
              <a:rPr lang="en-US" noProof="0" dirty="0">
                <a:highlight>
                  <a:srgbClr val="FFFF00"/>
                </a:highlight>
              </a:rPr>
              <a:t>Date</a:t>
            </a:r>
            <a:r>
              <a:rPr lang="en-US" noProof="0" dirty="0"/>
              <a:t>)</a:t>
            </a:r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381652E4-3D64-11FE-06B6-3125480E0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876576"/>
              </p:ext>
            </p:extLst>
          </p:nvPr>
        </p:nvGraphicFramePr>
        <p:xfrm>
          <a:off x="8632032" y="313837"/>
          <a:ext cx="2993532" cy="822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62965">
                  <a:extLst>
                    <a:ext uri="{9D8B030D-6E8A-4147-A177-3AD203B41FA5}">
                      <a16:colId xmlns:a16="http://schemas.microsoft.com/office/drawing/2014/main" val="4030168163"/>
                    </a:ext>
                  </a:extLst>
                </a:gridCol>
                <a:gridCol w="930567">
                  <a:extLst>
                    <a:ext uri="{9D8B030D-6E8A-4147-A177-3AD203B41FA5}">
                      <a16:colId xmlns:a16="http://schemas.microsoft.com/office/drawing/2014/main" val="578821343"/>
                    </a:ext>
                  </a:extLst>
                </a:gridCol>
              </a:tblGrid>
              <a:tr h="139433"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solidFill>
                            <a:srgbClr val="008EB1"/>
                          </a:solidFill>
                        </a:rPr>
                        <a:t>Verified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noProof="0" dirty="0">
                          <a:solidFill>
                            <a:srgbClr val="008EB1"/>
                          </a:solidFill>
                          <a:highlight>
                            <a:srgbClr val="FFFF00"/>
                          </a:highlight>
                        </a:rPr>
                        <a:t>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4021527"/>
                  </a:ext>
                </a:extLst>
              </a:tr>
              <a:tr h="139433">
                <a:tc>
                  <a:txBody>
                    <a:bodyPr/>
                    <a:lstStyle/>
                    <a:p>
                      <a:r>
                        <a:rPr lang="en-US" sz="1200" b="1" noProof="0" dirty="0">
                          <a:solidFill>
                            <a:schemeClr val="accent5"/>
                          </a:solidFill>
                        </a:rPr>
                        <a:t>Completed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noProof="0" dirty="0">
                          <a:solidFill>
                            <a:schemeClr val="accent5"/>
                          </a:solidFill>
                          <a:highlight>
                            <a:srgbClr val="FFFF00"/>
                          </a:highlight>
                        </a:rPr>
                        <a:t>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56044"/>
                  </a:ext>
                </a:extLst>
              </a:tr>
              <a:tr h="139433">
                <a:tc>
                  <a:txBody>
                    <a:bodyPr/>
                    <a:lstStyle/>
                    <a:p>
                      <a:r>
                        <a:rPr lang="en-US" sz="1200" b="1" noProof="0" dirty="0">
                          <a:solidFill>
                            <a:srgbClr val="FFC000"/>
                          </a:solidFill>
                        </a:rPr>
                        <a:t>In Progress + Completed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noProof="0" dirty="0">
                          <a:solidFill>
                            <a:srgbClr val="FFC000"/>
                          </a:solidFill>
                          <a:highlight>
                            <a:srgbClr val="FFFF00"/>
                          </a:highlight>
                        </a:rPr>
                        <a:t>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383407"/>
                  </a:ext>
                </a:extLst>
              </a:tr>
            </a:tbl>
          </a:graphicData>
        </a:graphic>
      </p:graphicFrame>
      <p:grpSp>
        <p:nvGrpSpPr>
          <p:cNvPr id="46" name="Group 45">
            <a:extLst>
              <a:ext uri="{FF2B5EF4-FFF2-40B4-BE49-F238E27FC236}">
                <a16:creationId xmlns:a16="http://schemas.microsoft.com/office/drawing/2014/main" id="{864E3EAB-19E4-EEF4-85CA-CF4B2EC0EFA7}"/>
              </a:ext>
            </a:extLst>
          </p:cNvPr>
          <p:cNvGrpSpPr/>
          <p:nvPr/>
        </p:nvGrpSpPr>
        <p:grpSpPr>
          <a:xfrm>
            <a:off x="564662" y="1475742"/>
            <a:ext cx="233364" cy="233364"/>
            <a:chOff x="4143375" y="581311"/>
            <a:chExt cx="314325" cy="314325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24C7885A-EDC3-994D-CAD7-49A4D5085035}"/>
                </a:ext>
              </a:extLst>
            </p:cNvPr>
            <p:cNvSpPr/>
            <p:nvPr/>
          </p:nvSpPr>
          <p:spPr>
            <a:xfrm>
              <a:off x="4143375" y="581311"/>
              <a:ext cx="314325" cy="314325"/>
            </a:xfrm>
            <a:prstGeom prst="ellipse">
              <a:avLst/>
            </a:prstGeom>
            <a:solidFill>
              <a:srgbClr val="1A9C5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pic>
          <p:nvPicPr>
            <p:cNvPr id="48" name="Graphic 47" descr="Checkmark with solid fill">
              <a:extLst>
                <a:ext uri="{FF2B5EF4-FFF2-40B4-BE49-F238E27FC236}">
                  <a16:creationId xmlns:a16="http://schemas.microsoft.com/office/drawing/2014/main" id="{28F30D30-94B9-FAB8-7E7E-F472A86006A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175207" y="613143"/>
              <a:ext cx="250661" cy="250661"/>
            </a:xfrm>
            <a:prstGeom prst="rect">
              <a:avLst/>
            </a:prstGeom>
          </p:spPr>
        </p:pic>
      </p:grpSp>
      <p:sp>
        <p:nvSpPr>
          <p:cNvPr id="49" name="TextBox 10">
            <a:extLst>
              <a:ext uri="{FF2B5EF4-FFF2-40B4-BE49-F238E27FC236}">
                <a16:creationId xmlns:a16="http://schemas.microsoft.com/office/drawing/2014/main" id="{6110054C-EB03-3C7C-ED4F-C21B48630C55}"/>
              </a:ext>
            </a:extLst>
          </p:cNvPr>
          <p:cNvSpPr txBox="1"/>
          <p:nvPr/>
        </p:nvSpPr>
        <p:spPr>
          <a:xfrm>
            <a:off x="1032887" y="1458637"/>
            <a:ext cx="3453388" cy="267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1A9C5A"/>
                </a:solidFill>
                <a:highlight>
                  <a:srgbClr val="FFFF00"/>
                </a:highlight>
                <a:latin typeface="Open Sans Extrabold"/>
                <a:ea typeface="Open Sans Light" panose="020B0306030504020204" pitchFamily="34" charset="0"/>
                <a:cs typeface="Open Sans Light" panose="020B0306030504020204" pitchFamily="34" charset="0"/>
                <a:sym typeface="Hero"/>
              </a:rPr>
              <a:t>X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A9C5A"/>
                </a:solidFill>
                <a:effectLst/>
                <a:uLnTx/>
                <a:uFillTx/>
                <a:latin typeface="Open Sans Extrabold"/>
                <a:ea typeface="Open Sans Light" panose="020B0306030504020204" pitchFamily="34" charset="0"/>
                <a:cs typeface="Open Sans Light" panose="020B0306030504020204" pitchFamily="34" charset="0"/>
                <a:sym typeface="Hero"/>
              </a:rPr>
              <a:t>/16 Fully Achieved Benchmarks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C6316DF-1172-AE3B-18E0-EC0887096C55}"/>
              </a:ext>
            </a:extLst>
          </p:cNvPr>
          <p:cNvGrpSpPr/>
          <p:nvPr/>
        </p:nvGrpSpPr>
        <p:grpSpPr>
          <a:xfrm>
            <a:off x="8409385" y="1475742"/>
            <a:ext cx="247735" cy="233364"/>
            <a:chOff x="8035924" y="581311"/>
            <a:chExt cx="314325" cy="314325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090977F-ABE3-BCE4-CF5C-AAC4F0BD4388}"/>
                </a:ext>
              </a:extLst>
            </p:cNvPr>
            <p:cNvSpPr/>
            <p:nvPr/>
          </p:nvSpPr>
          <p:spPr>
            <a:xfrm>
              <a:off x="8035924" y="581311"/>
              <a:ext cx="314325" cy="314325"/>
            </a:xfrm>
            <a:prstGeom prst="ellipse">
              <a:avLst/>
            </a:prstGeom>
            <a:solidFill>
              <a:srgbClr val="ED1A2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pic>
          <p:nvPicPr>
            <p:cNvPr id="52" name="Graphic 51" descr="Close with solid fill">
              <a:extLst>
                <a:ext uri="{FF2B5EF4-FFF2-40B4-BE49-F238E27FC236}">
                  <a16:creationId xmlns:a16="http://schemas.microsoft.com/office/drawing/2014/main" id="{28DA0E30-B88E-37AC-2154-433FA844A5D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67756" y="613142"/>
              <a:ext cx="250661" cy="250661"/>
            </a:xfrm>
            <a:prstGeom prst="rect">
              <a:avLst/>
            </a:prstGeom>
          </p:spPr>
        </p:pic>
      </p:grpSp>
      <p:sp>
        <p:nvSpPr>
          <p:cNvPr id="53" name="TextBox 10">
            <a:extLst>
              <a:ext uri="{FF2B5EF4-FFF2-40B4-BE49-F238E27FC236}">
                <a16:creationId xmlns:a16="http://schemas.microsoft.com/office/drawing/2014/main" id="{8CFAB764-FA5A-0874-50C3-3BDAEDEC9236}"/>
              </a:ext>
            </a:extLst>
          </p:cNvPr>
          <p:cNvSpPr txBox="1"/>
          <p:nvPr/>
        </p:nvSpPr>
        <p:spPr>
          <a:xfrm>
            <a:off x="8884794" y="1458637"/>
            <a:ext cx="3272413" cy="267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ED1A2A"/>
                </a:solidFill>
                <a:highlight>
                  <a:srgbClr val="FFFF00"/>
                </a:highlight>
                <a:latin typeface="Open Sans Extrabold"/>
                <a:ea typeface="Open Sans Light" panose="020B0306030504020204" pitchFamily="34" charset="0"/>
                <a:cs typeface="Open Sans Light" panose="020B0306030504020204" pitchFamily="34" charset="0"/>
                <a:sym typeface="Hero"/>
              </a:rPr>
              <a:t>X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D1A2A"/>
                </a:solidFill>
                <a:effectLst/>
                <a:uLnTx/>
                <a:uFillTx/>
                <a:latin typeface="Open Sans Extrabold"/>
                <a:ea typeface="Open Sans Light" panose="020B0306030504020204" pitchFamily="34" charset="0"/>
                <a:cs typeface="Open Sans Light" panose="020B0306030504020204" pitchFamily="34" charset="0"/>
                <a:sym typeface="Hero"/>
              </a:rPr>
              <a:t>/16 Benchmarks Not in Place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241E8E8-B68B-784A-60A1-76D5B8244D66}"/>
              </a:ext>
            </a:extLst>
          </p:cNvPr>
          <p:cNvCxnSpPr>
            <a:cxnSpLocks/>
          </p:cNvCxnSpPr>
          <p:nvPr/>
        </p:nvCxnSpPr>
        <p:spPr>
          <a:xfrm>
            <a:off x="0" y="1321067"/>
            <a:ext cx="1219200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10">
            <a:extLst>
              <a:ext uri="{FF2B5EF4-FFF2-40B4-BE49-F238E27FC236}">
                <a16:creationId xmlns:a16="http://schemas.microsoft.com/office/drawing/2014/main" id="{6ED71654-0624-0E0C-2C0E-C29C8917DD43}"/>
              </a:ext>
            </a:extLst>
          </p:cNvPr>
          <p:cNvSpPr txBox="1"/>
          <p:nvPr/>
        </p:nvSpPr>
        <p:spPr>
          <a:xfrm>
            <a:off x="5196545" y="1458637"/>
            <a:ext cx="3272413" cy="267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FC000"/>
                </a:solidFill>
                <a:highlight>
                  <a:srgbClr val="FFFF00"/>
                </a:highlight>
                <a:latin typeface="Open Sans Extrabold"/>
                <a:ea typeface="Open Sans Light" panose="020B0306030504020204" pitchFamily="34" charset="0"/>
                <a:cs typeface="Open Sans Light" panose="020B0306030504020204" pitchFamily="34" charset="0"/>
                <a:sym typeface="Hero"/>
              </a:rPr>
              <a:t>X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Open Sans Extrabold"/>
                <a:ea typeface="Open Sans Light" panose="020B0306030504020204" pitchFamily="34" charset="0"/>
                <a:cs typeface="Open Sans Light" panose="020B0306030504020204" pitchFamily="34" charset="0"/>
                <a:sym typeface="Hero"/>
              </a:rPr>
              <a:t>/16 Benchmarks In Progress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F892A60-02DF-AC38-C5E8-53B85371534B}"/>
              </a:ext>
            </a:extLst>
          </p:cNvPr>
          <p:cNvGrpSpPr/>
          <p:nvPr/>
        </p:nvGrpSpPr>
        <p:grpSpPr>
          <a:xfrm>
            <a:off x="4721136" y="1475742"/>
            <a:ext cx="247735" cy="233364"/>
            <a:chOff x="557477" y="3738095"/>
            <a:chExt cx="247735" cy="233364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E0FAEC2A-5DA2-B406-406A-C1C15E0DA271}"/>
                </a:ext>
              </a:extLst>
            </p:cNvPr>
            <p:cNvSpPr/>
            <p:nvPr/>
          </p:nvSpPr>
          <p:spPr>
            <a:xfrm>
              <a:off x="557477" y="3738095"/>
              <a:ext cx="247735" cy="23336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0CA66681-3019-3EFB-998D-AB51E7674675}"/>
                </a:ext>
              </a:extLst>
            </p:cNvPr>
            <p:cNvCxnSpPr>
              <a:stCxn id="62" idx="2"/>
              <a:endCxn id="62" idx="6"/>
            </p:cNvCxnSpPr>
            <p:nvPr/>
          </p:nvCxnSpPr>
          <p:spPr>
            <a:xfrm>
              <a:off x="596741" y="3854777"/>
              <a:ext cx="16920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58DC826E-0F1E-EFA8-7826-246F4D6ED852}"/>
              </a:ext>
            </a:extLst>
          </p:cNvPr>
          <p:cNvSpPr/>
          <p:nvPr/>
        </p:nvSpPr>
        <p:spPr>
          <a:xfrm>
            <a:off x="564662" y="1849351"/>
            <a:ext cx="3582064" cy="575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Digital integration (#6)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Resources for WFP staff (#11)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Resources for CP capacity (#12)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Risk monitoring (#13)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07D9EFB-EB3D-8B19-C109-0EB7424BE99A}"/>
              </a:ext>
            </a:extLst>
          </p:cNvPr>
          <p:cNvSpPr/>
          <p:nvPr/>
        </p:nvSpPr>
        <p:spPr>
          <a:xfrm>
            <a:off x="4721136" y="1849351"/>
            <a:ext cx="3582064" cy="575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Evidence-based (#1)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Linked to prog. Objectives (#2)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Targeting SOPs (#5)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Appeal mechanism (#8)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Targeting monitoring (#10)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375F245-567A-7470-1BCC-38670AE909DD}"/>
              </a:ext>
            </a:extLst>
          </p:cNvPr>
          <p:cNvSpPr/>
          <p:nvPr/>
        </p:nvSpPr>
        <p:spPr>
          <a:xfrm>
            <a:off x="8409385" y="1849351"/>
            <a:ext cx="3582064" cy="575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Community engagement (#3)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Targeting strategy (#4)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Role segregation (#7)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Internal governance structure (#14)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Undue influence risks (#15)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Inter-agency coordination (#16)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0C1CD53-4C18-9B64-49B4-E5F6568A1021}"/>
              </a:ext>
            </a:extLst>
          </p:cNvPr>
          <p:cNvSpPr/>
          <p:nvPr/>
        </p:nvSpPr>
        <p:spPr>
          <a:xfrm>
            <a:off x="0" y="4820589"/>
            <a:ext cx="12192000" cy="20415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84" name="Text Placeholder 3">
            <a:extLst>
              <a:ext uri="{FF2B5EF4-FFF2-40B4-BE49-F238E27FC236}">
                <a16:creationId xmlns:a16="http://schemas.microsoft.com/office/drawing/2014/main" id="{8A4A38DA-AFDD-27D5-36F4-33FBAFB8F02E}"/>
              </a:ext>
            </a:extLst>
          </p:cNvPr>
          <p:cNvSpPr txBox="1">
            <a:spLocks/>
          </p:cNvSpPr>
          <p:nvPr/>
        </p:nvSpPr>
        <p:spPr>
          <a:xfrm>
            <a:off x="424178" y="4998898"/>
            <a:ext cx="11363961" cy="359727"/>
          </a:xfrm>
          <a:prstGeom prst="rect">
            <a:avLst/>
          </a:prstGeom>
        </p:spPr>
        <p:txBody>
          <a:bodyPr lIns="0" tIns="0" rIns="0" bIns="0"/>
          <a:lstStyle>
            <a:lvl1pPr marL="0" eaLnBrk="1" hangingPunct="1">
              <a:defRPr sz="2600">
                <a:solidFill>
                  <a:srgbClr val="0080C3"/>
                </a:solidFill>
                <a:latin typeface="+mj-lt"/>
                <a:ea typeface="+mn-ea"/>
                <a:cs typeface="+mn-cs"/>
              </a:defRPr>
            </a:lvl1pPr>
            <a:lvl2pPr marL="414618" eaLnBrk="1" hangingPunct="1">
              <a:defRPr sz="1200">
                <a:latin typeface="+mn-lt"/>
                <a:ea typeface="+mn-ea"/>
                <a:cs typeface="+mn-cs"/>
              </a:defRPr>
            </a:lvl2pPr>
            <a:lvl3pPr marL="829235" eaLnBrk="1" hangingPunct="1">
              <a:defRPr sz="1200">
                <a:latin typeface="+mn-lt"/>
                <a:ea typeface="+mn-ea"/>
                <a:cs typeface="+mn-cs"/>
              </a:defRPr>
            </a:lvl3pPr>
            <a:lvl4pPr marL="1243854" eaLnBrk="1" hangingPunct="1">
              <a:defRPr sz="1200">
                <a:latin typeface="+mn-lt"/>
                <a:ea typeface="+mn-ea"/>
                <a:cs typeface="+mn-cs"/>
              </a:defRPr>
            </a:lvl4pPr>
            <a:lvl5pPr marL="1658471" eaLnBrk="1" hangingPunct="1">
              <a:defRPr sz="1200">
                <a:latin typeface="+mn-lt"/>
                <a:ea typeface="+mn-ea"/>
                <a:cs typeface="+mn-cs"/>
              </a:defRPr>
            </a:lvl5pPr>
            <a:lvl6pPr marL="2073088" eaLnBrk="1" hangingPunct="1">
              <a:defRPr>
                <a:latin typeface="+mn-lt"/>
                <a:ea typeface="+mn-ea"/>
                <a:cs typeface="+mn-cs"/>
              </a:defRPr>
            </a:lvl6pPr>
            <a:lvl7pPr marL="2487705" eaLnBrk="1" hangingPunct="1">
              <a:defRPr>
                <a:latin typeface="+mn-lt"/>
                <a:ea typeface="+mn-ea"/>
                <a:cs typeface="+mn-cs"/>
              </a:defRPr>
            </a:lvl7pPr>
            <a:lvl8pPr marL="2902323" eaLnBrk="1" hangingPunct="1">
              <a:defRPr>
                <a:latin typeface="+mn-lt"/>
                <a:ea typeface="+mn-ea"/>
                <a:cs typeface="+mn-cs"/>
              </a:defRPr>
            </a:lvl8pPr>
            <a:lvl9pPr marL="3316941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80C3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Comments</a:t>
            </a:r>
            <a:endParaRPr kumimoji="0" lang="en-US" sz="14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2C31642A-EFBB-82F7-54B7-7CAE34FC3C4E}"/>
              </a:ext>
            </a:extLst>
          </p:cNvPr>
          <p:cNvSpPr/>
          <p:nvPr/>
        </p:nvSpPr>
        <p:spPr>
          <a:xfrm>
            <a:off x="605163" y="3199917"/>
            <a:ext cx="192863" cy="17533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88" name="TextBox 10">
            <a:extLst>
              <a:ext uri="{FF2B5EF4-FFF2-40B4-BE49-F238E27FC236}">
                <a16:creationId xmlns:a16="http://schemas.microsoft.com/office/drawing/2014/main" id="{123F499F-DC2A-E209-C5A4-F97B1386D0A1}"/>
              </a:ext>
            </a:extLst>
          </p:cNvPr>
          <p:cNvSpPr txBox="1"/>
          <p:nvPr/>
        </p:nvSpPr>
        <p:spPr>
          <a:xfrm>
            <a:off x="1032887" y="3131337"/>
            <a:ext cx="3453388" cy="267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prstClr val="black"/>
                </a:solidFill>
                <a:highlight>
                  <a:srgbClr val="FFFF00"/>
                </a:highlight>
                <a:latin typeface="Open Sans"/>
                <a:ea typeface="Open Sans Light" panose="020B0306030504020204" pitchFamily="34" charset="0"/>
                <a:cs typeface="Open Sans Light" panose="020B0306030504020204" pitchFamily="34" charset="0"/>
                <a:sym typeface="Hero"/>
              </a:rPr>
              <a:t>X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 Light" panose="020B0306030504020204" pitchFamily="34" charset="0"/>
                <a:cs typeface="Open Sans Light" panose="020B0306030504020204" pitchFamily="34" charset="0"/>
                <a:sym typeface="Hero"/>
              </a:rPr>
              <a:t>/16 Not Applicable to the CO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A4EB7346-770B-AFD0-A608-0C9330E7F14A}"/>
              </a:ext>
            </a:extLst>
          </p:cNvPr>
          <p:cNvSpPr/>
          <p:nvPr/>
        </p:nvSpPr>
        <p:spPr>
          <a:xfrm flipH="1">
            <a:off x="10767317" y="2136587"/>
            <a:ext cx="164386" cy="151187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97453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53A842-1A92-C947-43E2-BD1803CDF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E381DE-CEAE-6596-A4B0-343E7C72FCE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noProof="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B59541-4352-488B-1DFC-315FF44AF751}"/>
              </a:ext>
            </a:extLst>
          </p:cNvPr>
          <p:cNvSpPr txBox="1"/>
          <p:nvPr/>
        </p:nvSpPr>
        <p:spPr>
          <a:xfrm>
            <a:off x="4015342" y="2890391"/>
            <a:ext cx="41648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Targeting Strategy Effort Launch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659192-5AC4-EF12-311F-E1F0C77006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503913"/>
            <a:ext cx="1811975" cy="438837"/>
          </a:xfrm>
          <a:prstGeom prst="rect">
            <a:avLst/>
          </a:prstGeom>
          <a:solidFill>
            <a:srgbClr val="DDDDDD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DCD6D4-7327-D76E-F45B-5C3118ADF9AA}"/>
              </a:ext>
            </a:extLst>
          </p:cNvPr>
          <p:cNvSpPr txBox="1"/>
          <p:nvPr/>
        </p:nvSpPr>
        <p:spPr>
          <a:xfrm>
            <a:off x="2000116" y="-422995"/>
            <a:ext cx="10191884" cy="276999"/>
          </a:xfrm>
          <a:prstGeom prst="rect">
            <a:avLst/>
          </a:prstGeom>
          <a:solidFill>
            <a:srgbClr val="FFE89F"/>
          </a:solidFill>
        </p:spPr>
        <p:txBody>
          <a:bodyPr wrap="square">
            <a:spAutoFit/>
          </a:bodyPr>
          <a:lstStyle/>
          <a:p>
            <a:r>
              <a:rPr lang="en-US" sz="1200" b="1" noProof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  <a:r>
              <a:rPr lang="en-US" sz="1200" noProof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 to change the </a:t>
            </a:r>
            <a:r>
              <a:rPr lang="en-US" sz="1200" noProof="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 noProof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any of the WFP Corporate </a:t>
            </a:r>
            <a:r>
              <a:rPr lang="en-US" sz="1200" noProof="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 noProof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(see box to the left). </a:t>
            </a:r>
            <a:endParaRPr lang="en-US" sz="1200" b="1" noProof="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4128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E88CC-2A34-2085-FD05-F41592794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636F64-D59C-7B0A-B2BC-69F24071D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559388"/>
            <a:ext cx="1811975" cy="4388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EB7267-1E53-FF46-6E0D-F476BD4FF473}"/>
              </a:ext>
            </a:extLst>
          </p:cNvPr>
          <p:cNvSpPr txBox="1"/>
          <p:nvPr/>
        </p:nvSpPr>
        <p:spPr>
          <a:xfrm>
            <a:off x="2000116" y="-523313"/>
            <a:ext cx="10191884" cy="276999"/>
          </a:xfrm>
          <a:prstGeom prst="rect">
            <a:avLst/>
          </a:prstGeom>
          <a:solidFill>
            <a:srgbClr val="FFE89F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 to change the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any of the WFP Corporate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(see box to the left).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5C47D-58AB-A5F2-5DDE-C1426587F2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noProof="0" dirty="0"/>
              <a:t>CO Documentation Structure for Targeting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48609A7-C279-262D-B849-FDADAA79B8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882AC4-734D-855B-F862-B1D24ACCF1B9}"/>
              </a:ext>
            </a:extLst>
          </p:cNvPr>
          <p:cNvSpPr/>
          <p:nvPr/>
        </p:nvSpPr>
        <p:spPr>
          <a:xfrm>
            <a:off x="422276" y="1349829"/>
            <a:ext cx="11363961" cy="1066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b="1" noProof="0" dirty="0"/>
              <a:t>Country Office CSP</a:t>
            </a:r>
          </a:p>
          <a:p>
            <a:pPr algn="ctr">
              <a:spcAft>
                <a:spcPts val="600"/>
              </a:spcAft>
            </a:pPr>
            <a:r>
              <a:rPr lang="en-US" noProof="0" dirty="0"/>
              <a:t>How WFP’s integrated programmatic offer aims to support achievement of SDG 2 in CO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66D45A-62FC-701C-F9B4-1B99E19DE44D}"/>
              </a:ext>
            </a:extLst>
          </p:cNvPr>
          <p:cNvSpPr/>
          <p:nvPr/>
        </p:nvSpPr>
        <p:spPr>
          <a:xfrm>
            <a:off x="422276" y="2606947"/>
            <a:ext cx="11363961" cy="15242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b="1" noProof="0" dirty="0"/>
              <a:t>[Country Office] Targeting Strategy ([CSP Duration])</a:t>
            </a:r>
          </a:p>
          <a:p>
            <a:pPr algn="ctr">
              <a:spcAft>
                <a:spcPts val="600"/>
              </a:spcAft>
            </a:pPr>
            <a:r>
              <a:rPr lang="en-US" noProof="0" dirty="0"/>
              <a:t>How will the CO operationalize synergies across programmes through targeting, and how does it plan to improve the accuracy of targeting considering risks and potential prioritization decisions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F8EE0B-2C09-1AAE-EA84-D5399C3B81DA}"/>
              </a:ext>
            </a:extLst>
          </p:cNvPr>
          <p:cNvSpPr/>
          <p:nvPr/>
        </p:nvSpPr>
        <p:spPr>
          <a:xfrm>
            <a:off x="431800" y="4335693"/>
            <a:ext cx="2621693" cy="20590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400" b="1" noProof="0" dirty="0">
                <a:solidFill>
                  <a:schemeClr val="tx1"/>
                </a:solidFill>
              </a:rPr>
              <a:t>Targeting SOP</a:t>
            </a:r>
          </a:p>
          <a:p>
            <a:pPr algn="ctr">
              <a:spcAft>
                <a:spcPts val="600"/>
              </a:spcAft>
            </a:pPr>
            <a:r>
              <a:rPr lang="en-US" sz="1400" b="1" noProof="0" dirty="0">
                <a:solidFill>
                  <a:schemeClr val="tx1"/>
                </a:solidFill>
              </a:rPr>
              <a:t>Activity #</a:t>
            </a:r>
          </a:p>
          <a:p>
            <a:pPr algn="ctr">
              <a:spcAft>
                <a:spcPts val="600"/>
              </a:spcAft>
            </a:pPr>
            <a:r>
              <a:rPr lang="en-US" sz="1400" noProof="0" dirty="0">
                <a:solidFill>
                  <a:schemeClr val="tx1"/>
                </a:solidFill>
              </a:rPr>
              <a:t>Detailed steps, roles, responsibilities, risk mitigation, etc. </a:t>
            </a:r>
            <a:endParaRPr lang="en-US" sz="1400" b="1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855A34-0570-F8C8-49E6-70D64398E7D4}"/>
              </a:ext>
            </a:extLst>
          </p:cNvPr>
          <p:cNvSpPr/>
          <p:nvPr/>
        </p:nvSpPr>
        <p:spPr>
          <a:xfrm>
            <a:off x="3342715" y="4335693"/>
            <a:ext cx="2621693" cy="20590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400" b="1" noProof="0" dirty="0">
                <a:solidFill>
                  <a:schemeClr val="tx1"/>
                </a:solidFill>
              </a:rPr>
              <a:t>Targeting SOP</a:t>
            </a:r>
          </a:p>
          <a:p>
            <a:pPr algn="ctr">
              <a:spcAft>
                <a:spcPts val="600"/>
              </a:spcAft>
            </a:pPr>
            <a:r>
              <a:rPr lang="en-US" sz="1400" b="1" noProof="0" dirty="0">
                <a:solidFill>
                  <a:schemeClr val="tx1"/>
                </a:solidFill>
              </a:rPr>
              <a:t>Activity #</a:t>
            </a:r>
          </a:p>
          <a:p>
            <a:pPr algn="ctr">
              <a:spcAft>
                <a:spcPts val="600"/>
              </a:spcAft>
            </a:pPr>
            <a:r>
              <a:rPr lang="en-US" sz="1400" noProof="0" dirty="0">
                <a:solidFill>
                  <a:schemeClr val="tx1"/>
                </a:solidFill>
              </a:rPr>
              <a:t>Detailed steps, roles, responsibilities, risk mitigation, etc.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95563A-D3F3-C67B-DA1B-8C9105248725}"/>
              </a:ext>
            </a:extLst>
          </p:cNvPr>
          <p:cNvSpPr/>
          <p:nvPr/>
        </p:nvSpPr>
        <p:spPr>
          <a:xfrm>
            <a:off x="6253630" y="4335693"/>
            <a:ext cx="2621693" cy="20590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400" b="1" noProof="0" dirty="0">
                <a:solidFill>
                  <a:schemeClr val="tx1"/>
                </a:solidFill>
              </a:rPr>
              <a:t>Targeting SOP</a:t>
            </a:r>
          </a:p>
          <a:p>
            <a:pPr algn="ctr">
              <a:spcAft>
                <a:spcPts val="600"/>
              </a:spcAft>
            </a:pPr>
            <a:r>
              <a:rPr lang="en-US" sz="1400" b="1" noProof="0" dirty="0">
                <a:solidFill>
                  <a:schemeClr val="tx1"/>
                </a:solidFill>
              </a:rPr>
              <a:t>Activity #</a:t>
            </a:r>
          </a:p>
          <a:p>
            <a:pPr algn="ctr">
              <a:spcAft>
                <a:spcPts val="600"/>
              </a:spcAft>
            </a:pPr>
            <a:r>
              <a:rPr lang="en-US" sz="1400" noProof="0" dirty="0">
                <a:solidFill>
                  <a:schemeClr val="tx1"/>
                </a:solidFill>
              </a:rPr>
              <a:t>Detailed steps, roles, responsibilities, risk mitigation, etc.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641CA8-6D59-2EF9-D1EE-ADDFF5FA6A92}"/>
              </a:ext>
            </a:extLst>
          </p:cNvPr>
          <p:cNvSpPr/>
          <p:nvPr/>
        </p:nvSpPr>
        <p:spPr>
          <a:xfrm>
            <a:off x="9164544" y="4335693"/>
            <a:ext cx="2621693" cy="20590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400" b="1" noProof="0" dirty="0">
                <a:solidFill>
                  <a:schemeClr val="tx1"/>
                </a:solidFill>
              </a:rPr>
              <a:t>Targeting SOP</a:t>
            </a:r>
          </a:p>
          <a:p>
            <a:pPr algn="ctr">
              <a:spcAft>
                <a:spcPts val="600"/>
              </a:spcAft>
            </a:pPr>
            <a:r>
              <a:rPr lang="en-US" sz="1400" b="1" noProof="0" dirty="0">
                <a:solidFill>
                  <a:schemeClr val="tx1"/>
                </a:solidFill>
              </a:rPr>
              <a:t>Activity #</a:t>
            </a:r>
          </a:p>
          <a:p>
            <a:pPr algn="ctr">
              <a:spcAft>
                <a:spcPts val="600"/>
              </a:spcAft>
            </a:pPr>
            <a:r>
              <a:rPr lang="en-US" sz="1400" noProof="0" dirty="0">
                <a:solidFill>
                  <a:schemeClr val="tx1"/>
                </a:solidFill>
              </a:rPr>
              <a:t>Detailed steps, roles, responsibilities, risk mitigation, etc.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F37915-CB6D-C1CB-E27A-68CA5CA0ECCF}"/>
              </a:ext>
            </a:extLst>
          </p:cNvPr>
          <p:cNvSpPr/>
          <p:nvPr/>
        </p:nvSpPr>
        <p:spPr>
          <a:xfrm>
            <a:off x="9164544" y="2606947"/>
            <a:ext cx="2621693" cy="3365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Missing – Benchmark #4</a:t>
            </a:r>
            <a:endParaRPr lang="en-US" sz="1400" b="1" noProof="0" dirty="0"/>
          </a:p>
        </p:txBody>
      </p:sp>
    </p:spTree>
    <p:extLst>
      <p:ext uri="{BB962C8B-B14F-4D97-AF65-F5344CB8AC3E}">
        <p14:creationId xmlns:p14="http://schemas.microsoft.com/office/powerpoint/2010/main" val="26216463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9905D-813A-A466-2F6F-D932C5815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C7AD62A-3E42-AFF2-08DD-3BCC3A044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559388"/>
            <a:ext cx="1811975" cy="4388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D80F75-A211-A059-4117-DE5C8DE90ECE}"/>
              </a:ext>
            </a:extLst>
          </p:cNvPr>
          <p:cNvSpPr txBox="1"/>
          <p:nvPr/>
        </p:nvSpPr>
        <p:spPr>
          <a:xfrm>
            <a:off x="2000116" y="-523313"/>
            <a:ext cx="10191884" cy="276999"/>
          </a:xfrm>
          <a:prstGeom prst="rect">
            <a:avLst/>
          </a:prstGeom>
          <a:solidFill>
            <a:srgbClr val="FFE89F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 to change the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any of the WFP Corporate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(see box to the left).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292E9B-435E-A60E-6437-62AA8194E8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noProof="0" dirty="0"/>
              <a:t>Content of the Targeting Strategy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57671CE-483B-5EBB-2FB3-E6A33DCB50BB}"/>
              </a:ext>
            </a:extLst>
          </p:cNvPr>
          <p:cNvSpPr/>
          <p:nvPr/>
        </p:nvSpPr>
        <p:spPr>
          <a:xfrm>
            <a:off x="422276" y="1173561"/>
            <a:ext cx="4632609" cy="477088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Background and CSP Overview</a:t>
            </a:r>
            <a:endParaRPr lang="en-US" sz="1400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35027F-CDEA-8136-D4B9-5B82094914E7}"/>
              </a:ext>
            </a:extLst>
          </p:cNvPr>
          <p:cNvSpPr/>
          <p:nvPr/>
        </p:nvSpPr>
        <p:spPr>
          <a:xfrm>
            <a:off x="5301465" y="1173561"/>
            <a:ext cx="6468261" cy="477088"/>
          </a:xfrm>
          <a:prstGeom prst="rect">
            <a:avLst/>
          </a:prstGeom>
          <a:noFill/>
          <a:ln w="190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noProof="0" dirty="0">
                <a:solidFill>
                  <a:schemeClr val="tx1"/>
                </a:solidFill>
              </a:rPr>
              <a:t>In which context are WFP programmes implemented?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B252C9-61F6-CDC0-FDB1-F505FA7269C1}"/>
              </a:ext>
            </a:extLst>
          </p:cNvPr>
          <p:cNvSpPr/>
          <p:nvPr/>
        </p:nvSpPr>
        <p:spPr>
          <a:xfrm>
            <a:off x="422276" y="1727779"/>
            <a:ext cx="4632609" cy="477088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Programmatic Objectives</a:t>
            </a:r>
            <a:endParaRPr lang="en-US" sz="1400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A353BB0-92AA-6E8D-BE4A-A2A27BB66215}"/>
              </a:ext>
            </a:extLst>
          </p:cNvPr>
          <p:cNvSpPr/>
          <p:nvPr/>
        </p:nvSpPr>
        <p:spPr>
          <a:xfrm>
            <a:off x="5301465" y="1727779"/>
            <a:ext cx="6468261" cy="477088"/>
          </a:xfrm>
          <a:prstGeom prst="rect">
            <a:avLst/>
          </a:prstGeom>
          <a:noFill/>
          <a:ln w="190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noProof="0" dirty="0">
                <a:solidFill>
                  <a:schemeClr val="tx1"/>
                </a:solidFill>
              </a:rPr>
              <a:t>What vulnerability framework does each programme use?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DA9973D-7827-2407-900C-905F0B3BC14C}"/>
              </a:ext>
            </a:extLst>
          </p:cNvPr>
          <p:cNvSpPr/>
          <p:nvPr/>
        </p:nvSpPr>
        <p:spPr>
          <a:xfrm>
            <a:off x="422276" y="2281997"/>
            <a:ext cx="4632609" cy="477088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Partnerships</a:t>
            </a:r>
            <a:endParaRPr lang="en-US" sz="1400" noProof="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EF5FEA6-CDDD-DD24-2681-A1E154588790}"/>
              </a:ext>
            </a:extLst>
          </p:cNvPr>
          <p:cNvSpPr/>
          <p:nvPr/>
        </p:nvSpPr>
        <p:spPr>
          <a:xfrm>
            <a:off x="5301465" y="2281997"/>
            <a:ext cx="6468261" cy="477088"/>
          </a:xfrm>
          <a:prstGeom prst="rect">
            <a:avLst/>
          </a:prstGeom>
          <a:noFill/>
          <a:ln w="190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noProof="0" dirty="0">
                <a:solidFill>
                  <a:schemeClr val="tx1"/>
                </a:solidFill>
              </a:rPr>
              <a:t>How do programmes from partners interact with WFP’s?</a:t>
            </a:r>
          </a:p>
          <a:p>
            <a:pPr>
              <a:spcAft>
                <a:spcPts val="600"/>
              </a:spcAft>
            </a:pPr>
            <a:r>
              <a:rPr lang="en-US" sz="1200" noProof="0" dirty="0">
                <a:solidFill>
                  <a:schemeClr val="tx1"/>
                </a:solidFill>
              </a:rPr>
              <a:t>Can targeting build on synergies in vulnerability frameworks?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4435160-7CAD-22CE-6360-995FB7D9DF38}"/>
              </a:ext>
            </a:extLst>
          </p:cNvPr>
          <p:cNvSpPr/>
          <p:nvPr/>
        </p:nvSpPr>
        <p:spPr>
          <a:xfrm>
            <a:off x="422276" y="2836215"/>
            <a:ext cx="4632609" cy="477088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Coordination Mechanisms</a:t>
            </a:r>
            <a:endParaRPr lang="en-US" sz="1400" noProof="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A0A7DA6-9EB5-9D6B-8B0D-28A4520CA022}"/>
              </a:ext>
            </a:extLst>
          </p:cNvPr>
          <p:cNvSpPr/>
          <p:nvPr/>
        </p:nvSpPr>
        <p:spPr>
          <a:xfrm>
            <a:off x="5301465" y="2836215"/>
            <a:ext cx="6468261" cy="477088"/>
          </a:xfrm>
          <a:prstGeom prst="rect">
            <a:avLst/>
          </a:prstGeom>
          <a:noFill/>
          <a:ln w="190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noProof="0" dirty="0">
                <a:solidFill>
                  <a:schemeClr val="tx1"/>
                </a:solidFill>
              </a:rPr>
              <a:t>Which coordination mechanism (internal/external) will be used to ensure decisions are in line with the strategy?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1879A8D-C9D7-CE61-1594-6C0E80110158}"/>
              </a:ext>
            </a:extLst>
          </p:cNvPr>
          <p:cNvSpPr/>
          <p:nvPr/>
        </p:nvSpPr>
        <p:spPr>
          <a:xfrm>
            <a:off x="422276" y="3390433"/>
            <a:ext cx="4632609" cy="477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Step 1: Needs and Context Analysis </a:t>
            </a:r>
            <a:r>
              <a:rPr lang="en-US" sz="1100" noProof="0" dirty="0"/>
              <a:t>(high-level)</a:t>
            </a:r>
            <a:endParaRPr lang="en-US" sz="1400" noProof="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74C7992-B269-7A4D-F5CD-785C917D9855}"/>
              </a:ext>
            </a:extLst>
          </p:cNvPr>
          <p:cNvSpPr/>
          <p:nvPr/>
        </p:nvSpPr>
        <p:spPr>
          <a:xfrm>
            <a:off x="5301465" y="3390433"/>
            <a:ext cx="6468261" cy="477088"/>
          </a:xfrm>
          <a:prstGeom prst="rect">
            <a:avLst/>
          </a:prstGeom>
          <a:noFill/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noProof="0" dirty="0">
                <a:solidFill>
                  <a:schemeClr val="tx1"/>
                </a:solidFill>
              </a:rPr>
              <a:t>Which data will be used to design and update the targeting?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B6C65A3-F989-F233-5C02-7A9BFE813332}"/>
              </a:ext>
            </a:extLst>
          </p:cNvPr>
          <p:cNvSpPr/>
          <p:nvPr/>
        </p:nvSpPr>
        <p:spPr>
          <a:xfrm>
            <a:off x="422276" y="3944651"/>
            <a:ext cx="4632609" cy="477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Step 2: Targeting Design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(high-level)</a:t>
            </a:r>
            <a:endParaRPr lang="en-US" sz="1400" noProof="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FA65F2D-BEF9-B3D6-B3C3-13960D82FF89}"/>
              </a:ext>
            </a:extLst>
          </p:cNvPr>
          <p:cNvSpPr/>
          <p:nvPr/>
        </p:nvSpPr>
        <p:spPr>
          <a:xfrm>
            <a:off x="5301465" y="3944651"/>
            <a:ext cx="6468261" cy="477088"/>
          </a:xfrm>
          <a:prstGeom prst="rect">
            <a:avLst/>
          </a:prstGeom>
          <a:noFill/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noProof="0" dirty="0">
                <a:solidFill>
                  <a:schemeClr val="tx1"/>
                </a:solidFill>
              </a:rPr>
              <a:t>Which targeting method seems most appropriate (per programme</a:t>
            </a:r>
            <a:r>
              <a:rPr lang="en-US" sz="1200" dirty="0">
                <a:solidFill>
                  <a:schemeClr val="tx1"/>
                </a:solidFill>
              </a:rPr>
              <a:t>/activity</a:t>
            </a:r>
            <a:r>
              <a:rPr lang="en-US" sz="1200" noProof="0" dirty="0">
                <a:solidFill>
                  <a:schemeClr val="tx1"/>
                </a:solidFill>
              </a:rPr>
              <a:t>)?</a:t>
            </a:r>
          </a:p>
          <a:p>
            <a:pPr>
              <a:spcAft>
                <a:spcPts val="600"/>
              </a:spcAft>
            </a:pPr>
            <a:r>
              <a:rPr lang="en-US" sz="1200" noProof="0" dirty="0">
                <a:solidFill>
                  <a:schemeClr val="tx1"/>
                </a:solidFill>
              </a:rPr>
              <a:t>How will we engage with communities for the design?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65C2451-3B34-0FFE-79F6-F0D9BE1A54C5}"/>
              </a:ext>
            </a:extLst>
          </p:cNvPr>
          <p:cNvSpPr/>
          <p:nvPr/>
        </p:nvSpPr>
        <p:spPr>
          <a:xfrm>
            <a:off x="422276" y="4498869"/>
            <a:ext cx="4632609" cy="477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Step 3: Implementation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(high-level)</a:t>
            </a:r>
            <a:endParaRPr lang="en-US" sz="1400" noProof="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F16F7A7-52AB-5A88-EC30-F3EAB95C46D6}"/>
              </a:ext>
            </a:extLst>
          </p:cNvPr>
          <p:cNvSpPr/>
          <p:nvPr/>
        </p:nvSpPr>
        <p:spPr>
          <a:xfrm>
            <a:off x="5301465" y="4498869"/>
            <a:ext cx="6468261" cy="477088"/>
          </a:xfrm>
          <a:prstGeom prst="rect">
            <a:avLst/>
          </a:prstGeom>
          <a:noFill/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noProof="0" dirty="0">
                <a:solidFill>
                  <a:schemeClr val="tx1"/>
                </a:solidFill>
              </a:rPr>
              <a:t>How will we register and verify beneficiaries for our programmes?</a:t>
            </a:r>
          </a:p>
          <a:p>
            <a:pPr>
              <a:spcAft>
                <a:spcPts val="600"/>
              </a:spcAft>
            </a:pPr>
            <a:r>
              <a:rPr lang="en-US" sz="1200" noProof="0" dirty="0">
                <a:solidFill>
                  <a:schemeClr val="tx1"/>
                </a:solidFill>
              </a:rPr>
              <a:t>How will we engage with communities (CFM, appeals)?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5F7EE22-44B5-8319-6678-81F0246D5CDF}"/>
              </a:ext>
            </a:extLst>
          </p:cNvPr>
          <p:cNvSpPr/>
          <p:nvPr/>
        </p:nvSpPr>
        <p:spPr>
          <a:xfrm>
            <a:off x="422276" y="5053087"/>
            <a:ext cx="4632609" cy="477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Step 4: Monitoring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(high-level)</a:t>
            </a:r>
            <a:endParaRPr lang="en-US" sz="1400" noProof="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8B118AF-B8CB-1DCC-FD6D-4A8492C78BD6}"/>
              </a:ext>
            </a:extLst>
          </p:cNvPr>
          <p:cNvSpPr/>
          <p:nvPr/>
        </p:nvSpPr>
        <p:spPr>
          <a:xfrm>
            <a:off x="5301465" y="5053087"/>
            <a:ext cx="6468261" cy="477088"/>
          </a:xfrm>
          <a:prstGeom prst="rect">
            <a:avLst/>
          </a:prstGeom>
          <a:noFill/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noProof="0" dirty="0">
                <a:solidFill>
                  <a:schemeClr val="tx1"/>
                </a:solidFill>
              </a:rPr>
              <a:t>How will we monitor targeting errors and targeting risks?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CF759FE-8CCB-B99F-A968-C2D5B7FD794F}"/>
              </a:ext>
            </a:extLst>
          </p:cNvPr>
          <p:cNvSpPr/>
          <p:nvPr/>
        </p:nvSpPr>
        <p:spPr>
          <a:xfrm>
            <a:off x="422276" y="6161527"/>
            <a:ext cx="4632609" cy="477088"/>
          </a:xfrm>
          <a:prstGeom prst="rect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Targeting Assurance Roadmap</a:t>
            </a:r>
            <a:endParaRPr lang="en-US" sz="1400" noProof="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46ABABE-E39D-2A69-5CA8-BEABC2FFD8E0}"/>
              </a:ext>
            </a:extLst>
          </p:cNvPr>
          <p:cNvSpPr/>
          <p:nvPr/>
        </p:nvSpPr>
        <p:spPr>
          <a:xfrm>
            <a:off x="5301465" y="6161527"/>
            <a:ext cx="6468261" cy="477088"/>
          </a:xfrm>
          <a:prstGeom prst="rect">
            <a:avLst/>
          </a:prstGeom>
          <a:noFill/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noProof="0" dirty="0">
                <a:solidFill>
                  <a:schemeClr val="tx1"/>
                </a:solidFill>
              </a:rPr>
              <a:t>Which improvements will need to be integrated to our current targeting?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E52F69F-9958-D39E-0380-56F6B2019E3E}"/>
              </a:ext>
            </a:extLst>
          </p:cNvPr>
          <p:cNvSpPr/>
          <p:nvPr/>
        </p:nvSpPr>
        <p:spPr>
          <a:xfrm>
            <a:off x="422276" y="5607305"/>
            <a:ext cx="4632609" cy="477088"/>
          </a:xfrm>
          <a:prstGeom prst="rect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Targeting Risk Management</a:t>
            </a:r>
            <a:endParaRPr lang="en-US" sz="1400" noProof="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2615CFF-AE9A-D622-0E7F-737513A2D303}"/>
              </a:ext>
            </a:extLst>
          </p:cNvPr>
          <p:cNvSpPr/>
          <p:nvPr/>
        </p:nvSpPr>
        <p:spPr>
          <a:xfrm>
            <a:off x="5301465" y="5607305"/>
            <a:ext cx="6468261" cy="477088"/>
          </a:xfrm>
          <a:prstGeom prst="rect">
            <a:avLst/>
          </a:prstGeom>
          <a:noFill/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noProof="0" dirty="0">
                <a:solidFill>
                  <a:schemeClr val="tx1"/>
                </a:solidFill>
              </a:rPr>
              <a:t>Who are the stakeholders interested in our targeting decisions?</a:t>
            </a:r>
          </a:p>
          <a:p>
            <a:pPr>
              <a:spcAft>
                <a:spcPts val="600"/>
              </a:spcAft>
            </a:pPr>
            <a:r>
              <a:rPr lang="en-US" sz="1200" noProof="0" dirty="0">
                <a:solidFill>
                  <a:schemeClr val="tx1"/>
                </a:solidFill>
              </a:rPr>
              <a:t>What are the risks around the proposed targeting approaches?</a:t>
            </a:r>
          </a:p>
        </p:txBody>
      </p:sp>
    </p:spTree>
    <p:extLst>
      <p:ext uri="{BB962C8B-B14F-4D97-AF65-F5344CB8AC3E}">
        <p14:creationId xmlns:p14="http://schemas.microsoft.com/office/powerpoint/2010/main" val="2099084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02083A-AFC8-9749-D8B8-89E31DECF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C1EE8D4-0DBE-C48F-A38B-B3BBDFF15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559388"/>
            <a:ext cx="1811975" cy="4388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A2944D-07B2-FF00-609B-38374D8A603A}"/>
              </a:ext>
            </a:extLst>
          </p:cNvPr>
          <p:cNvSpPr txBox="1"/>
          <p:nvPr/>
        </p:nvSpPr>
        <p:spPr>
          <a:xfrm>
            <a:off x="2000116" y="-523313"/>
            <a:ext cx="10191884" cy="276999"/>
          </a:xfrm>
          <a:prstGeom prst="rect">
            <a:avLst/>
          </a:prstGeom>
          <a:solidFill>
            <a:srgbClr val="FFE89F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 to change the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any of the WFP Corporate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(see box to the left).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11AF91-8664-A032-4F65-0B294D0922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noProof="0" dirty="0"/>
              <a:t>Sources of Information to Create the Strategy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1DFF49-B0C8-03FD-E300-0FB5B9666E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0065565-A2D3-EEE2-7F87-8A19E354363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5C76CEE-ED5F-25CB-AEBD-B6C684B6539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0B5E121-1614-1E34-5D4A-C35B24D7C26A}"/>
              </a:ext>
            </a:extLst>
          </p:cNvPr>
          <p:cNvSpPr/>
          <p:nvPr/>
        </p:nvSpPr>
        <p:spPr>
          <a:xfrm>
            <a:off x="1660642" y="1639011"/>
            <a:ext cx="1217066" cy="12170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3E5DF84-0EA0-9764-094F-E5968AC657AE}"/>
              </a:ext>
            </a:extLst>
          </p:cNvPr>
          <p:cNvSpPr/>
          <p:nvPr/>
        </p:nvSpPr>
        <p:spPr>
          <a:xfrm>
            <a:off x="5487467" y="1639011"/>
            <a:ext cx="1217066" cy="12170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69127F2-B6FC-9DE1-31D1-942711F9A5C5}"/>
              </a:ext>
            </a:extLst>
          </p:cNvPr>
          <p:cNvSpPr/>
          <p:nvPr/>
        </p:nvSpPr>
        <p:spPr>
          <a:xfrm>
            <a:off x="9311097" y="1639011"/>
            <a:ext cx="1217066" cy="121706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5F3148-CF86-56F3-FA7F-B16D9DA0CFBA}"/>
              </a:ext>
            </a:extLst>
          </p:cNvPr>
          <p:cNvSpPr/>
          <p:nvPr/>
        </p:nvSpPr>
        <p:spPr>
          <a:xfrm>
            <a:off x="782621" y="3304279"/>
            <a:ext cx="2979499" cy="4770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en-US" sz="1600" b="1" noProof="0" dirty="0">
                <a:solidFill>
                  <a:schemeClr val="tx1"/>
                </a:solidFill>
              </a:rPr>
              <a:t>Existing documentation</a:t>
            </a:r>
            <a:endParaRPr lang="en-US" sz="1600" noProof="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3CF5DD-F1E9-FCCB-3C86-2B441B341F0A}"/>
              </a:ext>
            </a:extLst>
          </p:cNvPr>
          <p:cNvSpPr/>
          <p:nvPr/>
        </p:nvSpPr>
        <p:spPr>
          <a:xfrm>
            <a:off x="4616409" y="3304279"/>
            <a:ext cx="2979499" cy="4770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en-US" sz="1600" b="1" noProof="0" dirty="0">
                <a:solidFill>
                  <a:schemeClr val="tx1"/>
                </a:solidFill>
              </a:rPr>
              <a:t>Interviews with key functions</a:t>
            </a:r>
            <a:endParaRPr lang="en-US" sz="1600" noProof="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EA52C1-46CD-1C5F-B12B-E62674814B55}"/>
              </a:ext>
            </a:extLst>
          </p:cNvPr>
          <p:cNvSpPr/>
          <p:nvPr/>
        </p:nvSpPr>
        <p:spPr>
          <a:xfrm>
            <a:off x="8429881" y="3304279"/>
            <a:ext cx="2979499" cy="4770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en-US" sz="1600" b="1" noProof="0" dirty="0">
                <a:solidFill>
                  <a:schemeClr val="tx1"/>
                </a:solidFill>
              </a:rPr>
              <a:t>Field visits</a:t>
            </a:r>
            <a:endParaRPr lang="en-US" sz="1600" noProof="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016533-5DB8-A360-B472-774536A8FC2B}"/>
              </a:ext>
            </a:extLst>
          </p:cNvPr>
          <p:cNvSpPr/>
          <p:nvPr/>
        </p:nvSpPr>
        <p:spPr>
          <a:xfrm>
            <a:off x="782621" y="4026467"/>
            <a:ext cx="2979499" cy="4770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noProof="0" dirty="0">
                <a:solidFill>
                  <a:schemeClr val="tx1"/>
                </a:solidFill>
              </a:rPr>
              <a:t>CSP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noProof="0" dirty="0">
                <a:solidFill>
                  <a:schemeClr val="tx1"/>
                </a:solidFill>
              </a:rPr>
              <a:t>SOPs (Targeting, CFM, IDM)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noProof="0" dirty="0">
                <a:solidFill>
                  <a:schemeClr val="tx1"/>
                </a:solidFill>
              </a:rPr>
              <a:t>Community Engagement Strategy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noProof="0" dirty="0">
                <a:solidFill>
                  <a:schemeClr val="tx1"/>
                </a:solidFill>
              </a:rPr>
              <a:t>Recent Analysis/CFM Reports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noProof="0" dirty="0">
                <a:solidFill>
                  <a:schemeClr val="tx1"/>
                </a:solidFill>
              </a:rPr>
              <a:t>AME Cost Simulation Tool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noProof="0" dirty="0">
                <a:solidFill>
                  <a:schemeClr val="tx1"/>
                </a:solidFill>
              </a:rPr>
              <a:t>Partner Documentation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noProof="0" dirty="0">
                <a:solidFill>
                  <a:schemeClr val="tx1"/>
                </a:solidFill>
              </a:rPr>
              <a:t>CO Risk Register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noProof="0" dirty="0">
                <a:solidFill>
                  <a:schemeClr val="tx1"/>
                </a:solidFill>
              </a:rPr>
              <a:t>Audit Results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noProof="0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noProof="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61B52B-8272-7009-9EA0-3E8AA04E9074}"/>
              </a:ext>
            </a:extLst>
          </p:cNvPr>
          <p:cNvSpPr/>
          <p:nvPr/>
        </p:nvSpPr>
        <p:spPr>
          <a:xfrm>
            <a:off x="4616409" y="4026467"/>
            <a:ext cx="2979499" cy="4770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noProof="0" dirty="0">
                <a:solidFill>
                  <a:schemeClr val="tx1"/>
                </a:solidFill>
              </a:rPr>
              <a:t>Management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noProof="0" dirty="0">
                <a:solidFill>
                  <a:schemeClr val="tx1"/>
                </a:solidFill>
              </a:rPr>
              <a:t>Head of Programme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noProof="0" dirty="0">
                <a:solidFill>
                  <a:schemeClr val="tx1"/>
                </a:solidFill>
              </a:rPr>
              <a:t>RAM (VAM, Monitoring &amp; CFM)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noProof="0" dirty="0">
                <a:solidFill>
                  <a:schemeClr val="tx1"/>
                </a:solidFill>
              </a:rPr>
              <a:t>SO/Activity Managers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noProof="0" dirty="0">
                <a:solidFill>
                  <a:schemeClr val="tx1"/>
                </a:solidFill>
              </a:rPr>
              <a:t>Head of Field/Sub Offices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noProof="0" dirty="0">
                <a:solidFill>
                  <a:schemeClr val="tx1"/>
                </a:solidFill>
              </a:rPr>
              <a:t>Cross-cutting functional experts (GPI, conflict-sensitivity, etc.)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noProof="0" dirty="0">
                <a:solidFill>
                  <a:schemeClr val="tx1"/>
                </a:solidFill>
              </a:rPr>
              <a:t>IDM/TEC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BPU</a:t>
            </a:r>
            <a:endParaRPr lang="en-US" sz="1200" noProof="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056352-B649-6007-1DD8-30E4A536E1F5}"/>
              </a:ext>
            </a:extLst>
          </p:cNvPr>
          <p:cNvSpPr/>
          <p:nvPr/>
        </p:nvSpPr>
        <p:spPr>
          <a:xfrm>
            <a:off x="8429881" y="4026467"/>
            <a:ext cx="2979499" cy="4770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noProof="0" dirty="0">
                <a:solidFill>
                  <a:schemeClr val="tx1"/>
                </a:solidFill>
              </a:rPr>
              <a:t>Contextualization of strategy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noProof="0" dirty="0">
                <a:solidFill>
                  <a:schemeClr val="tx1"/>
                </a:solidFill>
              </a:rPr>
              <a:t>Interviews with partners</a:t>
            </a:r>
            <a:r>
              <a:rPr lang="en-US" sz="1200" dirty="0">
                <a:solidFill>
                  <a:schemeClr val="tx1"/>
                </a:solidFill>
              </a:rPr>
              <a:t> (if possible)</a:t>
            </a:r>
            <a:endParaRPr lang="en-US" sz="1200" noProof="0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noProof="0" dirty="0">
                <a:solidFill>
                  <a:schemeClr val="tx1"/>
                </a:solidFill>
              </a:rPr>
              <a:t>Interviews with beneficiaries (if possible)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noProof="0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noProof="0" dirty="0">
              <a:solidFill>
                <a:schemeClr val="tx1"/>
              </a:solidFill>
            </a:endParaRPr>
          </a:p>
        </p:txBody>
      </p:sp>
      <p:pic>
        <p:nvPicPr>
          <p:cNvPr id="38" name="Graphic 37" descr="Folder Search with solid fill">
            <a:extLst>
              <a:ext uri="{FF2B5EF4-FFF2-40B4-BE49-F238E27FC236}">
                <a16:creationId xmlns:a16="http://schemas.microsoft.com/office/drawing/2014/main" id="{DDF8BF05-61C9-27A3-1CD5-A2E3BE4FD2C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15400" y="1813940"/>
            <a:ext cx="914400" cy="914400"/>
          </a:xfrm>
          <a:prstGeom prst="rect">
            <a:avLst/>
          </a:prstGeom>
        </p:spPr>
      </p:pic>
      <p:pic>
        <p:nvPicPr>
          <p:cNvPr id="40" name="Graphic 39" descr="Customer review with solid fill">
            <a:extLst>
              <a:ext uri="{FF2B5EF4-FFF2-40B4-BE49-F238E27FC236}">
                <a16:creationId xmlns:a16="http://schemas.microsoft.com/office/drawing/2014/main" id="{F87C4282-60E6-66F6-F3E5-B0D39F6F2F5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8800" y="1813940"/>
            <a:ext cx="914400" cy="914400"/>
          </a:xfrm>
          <a:prstGeom prst="rect">
            <a:avLst/>
          </a:prstGeom>
        </p:spPr>
      </p:pic>
      <p:pic>
        <p:nvPicPr>
          <p:cNvPr id="42" name="Graphic 41" descr="Map with pin with solid fill">
            <a:extLst>
              <a:ext uri="{FF2B5EF4-FFF2-40B4-BE49-F238E27FC236}">
                <a16:creationId xmlns:a16="http://schemas.microsoft.com/office/drawing/2014/main" id="{E3A6EB62-59DF-E693-DB0D-243091CEA07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62200" y="181394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833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APP Slides">
  <a:themeElements>
    <a:clrScheme name="WFP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DBC"/>
      </a:accent1>
      <a:accent2>
        <a:srgbClr val="2AB3C6"/>
      </a:accent2>
      <a:accent3>
        <a:srgbClr val="1A4262"/>
      </a:accent3>
      <a:accent4>
        <a:srgbClr val="2F8867"/>
      </a:accent4>
      <a:accent5>
        <a:srgbClr val="3DB384"/>
      </a:accent5>
      <a:accent6>
        <a:srgbClr val="922955"/>
      </a:accent6>
      <a:hlink>
        <a:srgbClr val="E53C49"/>
      </a:hlink>
      <a:folHlink>
        <a:srgbClr val="EB7740"/>
      </a:folHlink>
    </a:clrScheme>
    <a:fontScheme name="WFP Font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50000"/>
          </a:lnSpc>
          <a:defRPr dirty="0" err="1" smtClean="0">
            <a:latin typeface="Roboto" panose="02000000000000000000" pitchFamily="2" charset="0"/>
            <a:ea typeface="Roboto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CHA_ppt_template" id="{14782EFE-6000-4DC5-8A87-73B54AAED3E3}" vid="{7A2B8A6A-8E56-43F1-985C-F713B9149C2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EC5AEA005F3944B5281CE0F7F3B6DF" ma:contentTypeVersion="19" ma:contentTypeDescription="Create a new document." ma:contentTypeScope="" ma:versionID="b2bd9b9168b72d7587b1dfbd020f591e">
  <xsd:schema xmlns:xsd="http://www.w3.org/2001/XMLSchema" xmlns:xs="http://www.w3.org/2001/XMLSchema" xmlns:p="http://schemas.microsoft.com/office/2006/metadata/properties" xmlns:ns2="49256dcf-74b5-4e0f-b2ab-e17546be8a80" xmlns:ns3="3940b711-dc1d-4235-b0a5-48d487f0d3b9" targetNamespace="http://schemas.microsoft.com/office/2006/metadata/properties" ma:root="true" ma:fieldsID="86c0d58b08990fe17b6559fb7515498a" ns2:_="" ns3:_="">
    <xsd:import namespace="49256dcf-74b5-4e0f-b2ab-e17546be8a80"/>
    <xsd:import namespace="3940b711-dc1d-4235-b0a5-48d487f0d3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256dcf-74b5-4e0f-b2ab-e17546be8a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acc4dc2-1d7d-4ba2-9bc5-748c4ad50a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6" nillable="true" ma:displayName="Notes" ma:description="Describe what this folder should contain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40b711-dc1d-4235-b0a5-48d487f0d3b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17c2faf-511a-483c-a677-1ab92e51de83}" ma:internalName="TaxCatchAll" ma:showField="CatchAllData" ma:web="3940b711-dc1d-4235-b0a5-48d487f0d3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9256dcf-74b5-4e0f-b2ab-e17546be8a80">
      <Terms xmlns="http://schemas.microsoft.com/office/infopath/2007/PartnerControls"/>
    </lcf76f155ced4ddcb4097134ff3c332f>
    <TaxCatchAll xmlns="3940b711-dc1d-4235-b0a5-48d487f0d3b9" xsi:nil="true"/>
    <Notes xmlns="49256dcf-74b5-4e0f-b2ab-e17546be8a80" xsi:nil="true"/>
  </documentManagement>
</p:properties>
</file>

<file path=customXml/itemProps1.xml><?xml version="1.0" encoding="utf-8"?>
<ds:datastoreItem xmlns:ds="http://schemas.openxmlformats.org/officeDocument/2006/customXml" ds:itemID="{34FD2CF1-84BC-42B5-B85C-38C2652F8C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FFA3A1-56CC-4AE4-BC90-CEA73CCADC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256dcf-74b5-4e0f-b2ab-e17546be8a80"/>
    <ds:schemaRef ds:uri="3940b711-dc1d-4235-b0a5-48d487f0d3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9A712E4-3D08-403C-A0EE-7AC01F153CE5}">
  <ds:schemaRefs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3940b711-dc1d-4235-b0a5-48d487f0d3b9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49256dcf-74b5-4e0f-b2ab-e17546be8a8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9529</TotalTime>
  <Words>1091</Words>
  <Application>Microsoft Office PowerPoint</Application>
  <PresentationFormat>Widescreen</PresentationFormat>
  <Paragraphs>193</Paragraphs>
  <Slides>12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Aptos</vt:lpstr>
      <vt:lpstr>Arial</vt:lpstr>
      <vt:lpstr>Assistant</vt:lpstr>
      <vt:lpstr>Open Sans</vt:lpstr>
      <vt:lpstr>Open Sans Extrabold</vt:lpstr>
      <vt:lpstr>Open Sans Extrabold</vt:lpstr>
      <vt:lpstr>Open Sans Light</vt:lpstr>
      <vt:lpstr>APP Slides</vt:lpstr>
      <vt:lpstr>Launch of the Targeting Strategy Effort Presentation to the [Country Office] Targeting Working Group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Eve Chalifour</dc:creator>
  <cp:lastModifiedBy>Eve Chalifour</cp:lastModifiedBy>
  <cp:revision>6</cp:revision>
  <dcterms:created xsi:type="dcterms:W3CDTF">2025-07-25T07:31:18Z</dcterms:created>
  <dcterms:modified xsi:type="dcterms:W3CDTF">2026-04-09T12:09:50Z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a3a108f-898d-4589-9ebc-7ee3b46df9b8_Enabled">
    <vt:lpwstr>true</vt:lpwstr>
  </property>
  <property fmtid="{D5CDD505-2E9C-101B-9397-08002B2CF9AE}" pid="3" name="MSIP_Label_2a3a108f-898d-4589-9ebc-7ee3b46df9b8_SetDate">
    <vt:lpwstr>2025-07-25T07:31:21Z</vt:lpwstr>
  </property>
  <property fmtid="{D5CDD505-2E9C-101B-9397-08002B2CF9AE}" pid="4" name="MSIP_Label_2a3a108f-898d-4589-9ebc-7ee3b46df9b8_Method">
    <vt:lpwstr>Standard</vt:lpwstr>
  </property>
  <property fmtid="{D5CDD505-2E9C-101B-9397-08002B2CF9AE}" pid="5" name="MSIP_Label_2a3a108f-898d-4589-9ebc-7ee3b46df9b8_Name">
    <vt:lpwstr>Official use only</vt:lpwstr>
  </property>
  <property fmtid="{D5CDD505-2E9C-101B-9397-08002B2CF9AE}" pid="6" name="MSIP_Label_2a3a108f-898d-4589-9ebc-7ee3b46df9b8_SiteId">
    <vt:lpwstr>462ad9ae-d7d9-4206-b874-71b1e079776f</vt:lpwstr>
  </property>
  <property fmtid="{D5CDD505-2E9C-101B-9397-08002B2CF9AE}" pid="7" name="MSIP_Label_2a3a108f-898d-4589-9ebc-7ee3b46df9b8_ActionId">
    <vt:lpwstr>03cda0c4-5f33-4dbc-880f-dd8c22d8c441</vt:lpwstr>
  </property>
  <property fmtid="{D5CDD505-2E9C-101B-9397-08002B2CF9AE}" pid="8" name="MSIP_Label_2a3a108f-898d-4589-9ebc-7ee3b46df9b8_ContentBits">
    <vt:lpwstr>0</vt:lpwstr>
  </property>
  <property fmtid="{D5CDD505-2E9C-101B-9397-08002B2CF9AE}" pid="9" name="MSIP_Label_2a3a108f-898d-4589-9ebc-7ee3b46df9b8_Tag">
    <vt:lpwstr>10, 3, 0, 1</vt:lpwstr>
  </property>
  <property fmtid="{D5CDD505-2E9C-101B-9397-08002B2CF9AE}" pid="10" name="MediaServiceImageTags">
    <vt:lpwstr/>
  </property>
  <property fmtid="{D5CDD505-2E9C-101B-9397-08002B2CF9AE}" pid="11" name="ContentTypeId">
    <vt:lpwstr>0x01010007EC5AEA005F3944B5281CE0F7F3B6DF</vt:lpwstr>
  </property>
</Properties>
</file>